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72" r:id="rId3"/>
    <p:sldId id="264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92" r:id="rId17"/>
    <p:sldId id="275" r:id="rId18"/>
    <p:sldId id="291" r:id="rId19"/>
    <p:sldId id="257" r:id="rId20"/>
    <p:sldId id="258" r:id="rId21"/>
    <p:sldId id="259" r:id="rId22"/>
    <p:sldId id="293" r:id="rId23"/>
    <p:sldId id="276" r:id="rId24"/>
    <p:sldId id="260" r:id="rId25"/>
    <p:sldId id="294" r:id="rId26"/>
    <p:sldId id="290" r:id="rId2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iesgo" initials="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10T10:12:15.475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hyperlink" Target="mailto:pablo.riesgoferreiro@tron-mainz.de" TargetMode="External"/><Relationship Id="rId1" Type="http://schemas.openxmlformats.org/officeDocument/2006/relationships/hyperlink" Target="mailto:blokesch@fb2.fra-uas.de" TargetMode="Externa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nvie.com/posts/a-successful-git-branching-model/" TargetMode="External"/><Relationship Id="rId2" Type="http://schemas.openxmlformats.org/officeDocument/2006/relationships/hyperlink" Target="https://sfconservancy.org/news/2020/jun/23/gitbranchname/" TargetMode="Externa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hyperlink" Target="https://nvie.com/posts/a-successful-git-branching-model/" TargetMode="Externa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nvie.com/posts/a-successful-git-branching-model/" TargetMode="Externa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tldp.org/LDP/GNU-Linux-Tools-Summary/html/x11655.htm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-scm.com/book/en/v2/Git-Tools-Submodule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github.com/eficode-academy/git-kata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www.ebi.ac.uk/ena/browser/api/swagger-ui.html" TargetMode="External"/><Relationship Id="rId4" Type="http://schemas.openxmlformats.org/officeDocument/2006/relationships/hyperlink" Target="https://www.ebi.ac.uk/ena/portal/api/swagger-ui/index.html" TargetMode="External"/><Relationship Id="rId3" Type="http://schemas.openxmlformats.org/officeDocument/2006/relationships/hyperlink" Target="https://www.ebi.ac.uk/ena/browser/home" TargetMode="Externa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hyperlink" Target="https://cancer.sanger.ac.uk/cosmic" TargetMode="External"/><Relationship Id="rId7" Type="http://schemas.openxmlformats.org/officeDocument/2006/relationships/image" Target="../media/image34.png"/><Relationship Id="rId6" Type="http://schemas.openxmlformats.org/officeDocument/2006/relationships/hyperlink" Target="https://gnomad.broadinstitute.org/" TargetMode="External"/><Relationship Id="rId5" Type="http://schemas.openxmlformats.org/officeDocument/2006/relationships/image" Target="../media/image33.png"/><Relationship Id="rId4" Type="http://schemas.openxmlformats.org/officeDocument/2006/relationships/hyperlink" Target="https://academic.oup.com/bioinformaticsadvances/pages/instructions-to-authors&#13;" TargetMode="External"/><Relationship Id="rId3" Type="http://schemas.openxmlformats.org/officeDocument/2006/relationships/image" Target="../media/image32.png"/><Relationship Id="rId2" Type="http://schemas.openxmlformats.org/officeDocument/2006/relationships/hyperlink" Target="https://ngdc.cncb.ac.cn/databasecommons/" TargetMode="External"/><Relationship Id="rId14" Type="http://schemas.openxmlformats.org/officeDocument/2006/relationships/slideLayout" Target="../slideLayouts/slideLayout2.xml"/><Relationship Id="rId13" Type="http://schemas.openxmlformats.org/officeDocument/2006/relationships/hyperlink" Target="https://beacon-network.elixir-europe.org/" TargetMode="External"/><Relationship Id="rId12" Type="http://schemas.openxmlformats.org/officeDocument/2006/relationships/image" Target="../media/image37.png"/><Relationship Id="rId11" Type="http://schemas.openxmlformats.org/officeDocument/2006/relationships/hyperlink" Target="https://www.iedb.org/_x000B_" TargetMode="External"/><Relationship Id="rId10" Type="http://schemas.openxmlformats.org/officeDocument/2006/relationships/image" Target="../media/image36.pn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jennybc.github.io/2014-05-12-ubc/ubc-r/session03_git.html" TargetMode="External"/><Relationship Id="rId3" Type="http://schemas.openxmlformats.org/officeDocument/2006/relationships/hyperlink" Target="https://opensource.com/article/19/2/open-science-git" TargetMode="External"/><Relationship Id="rId2" Type="http://schemas.openxmlformats.org/officeDocument/2006/relationships/hyperlink" Target="https://swcarpentry.github.io/git-novice/10-open/index.html" TargetMode="External"/><Relationship Id="rId1" Type="http://schemas.openxmlformats.org/officeDocument/2006/relationships/hyperlink" Target="https://github.com/eficode-academy/git-kata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altLang="zh-CN">
                <a:latin typeface="Calibri" charset="0"/>
              </a:rPr>
              <a:t>Introduction to Bioinformatics</a:t>
            </a:r>
            <a:endParaRPr lang="de-DE" altLang="zh-CN">
              <a:latin typeface="Calibri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2573655"/>
          </a:xfrm>
        </p:spPr>
        <p:txBody>
          <a:bodyPr>
            <a:normAutofit fontScale="60000"/>
          </a:bodyPr>
          <a:lstStyle/>
          <a:p>
            <a:r>
              <a:rPr lang="de-DE" altLang="zh-CN">
                <a:latin typeface="Calibri" charset="0"/>
              </a:rPr>
              <a:t>Study program: Bioprocess Engineering</a:t>
            </a:r>
            <a:endParaRPr lang="de-DE" altLang="zh-CN">
              <a:latin typeface="Calibri" charset="0"/>
            </a:endParaRPr>
          </a:p>
          <a:p>
            <a:r>
              <a:rPr lang="de-DE" altLang="zh-CN">
                <a:latin typeface="Calibri" charset="0"/>
              </a:rPr>
              <a:t>Elective Module (Wahlpflichtmodul)</a:t>
            </a:r>
            <a:endParaRPr lang="de-DE" altLang="zh-CN">
              <a:latin typeface="Calibri" charset="0"/>
            </a:endParaRPr>
          </a:p>
          <a:p>
            <a:r>
              <a:rPr lang="de-DE" altLang="zh-CN">
                <a:latin typeface="Calibri" charset="0"/>
              </a:rPr>
              <a:t>9th October to 13th October</a:t>
            </a:r>
            <a:endParaRPr lang="de-DE" altLang="zh-CN">
              <a:latin typeface="Calibri" charset="0"/>
            </a:endParaRPr>
          </a:p>
          <a:p>
            <a:r>
              <a:rPr lang="de-DE" altLang="zh-CN">
                <a:latin typeface="Calibri" charset="0"/>
              </a:rPr>
              <a:t>Responsible: Prof. Dr. Axel Blokesch, </a:t>
            </a:r>
            <a:br>
              <a:rPr lang="de-DE" altLang="zh-CN">
                <a:latin typeface="Calibri" charset="0"/>
              </a:rPr>
            </a:br>
            <a:r>
              <a:rPr lang="de-DE" altLang="zh-CN">
                <a:latin typeface="Calibri" charset="0"/>
                <a:hlinkClick r:id="rId1"/>
              </a:rPr>
              <a:t>blokesch@fb2.fra-uas.de</a:t>
            </a:r>
            <a:endParaRPr lang="de-DE" altLang="zh-CN">
              <a:latin typeface="Calibri" charset="0"/>
            </a:endParaRPr>
          </a:p>
          <a:p>
            <a:r>
              <a:rPr lang="de-DE" altLang="zh-CN">
                <a:latin typeface="Calibri" charset="0"/>
              </a:rPr>
              <a:t>by Pablo Riesgo-Ferreiro, TRON gGmbH</a:t>
            </a:r>
            <a:endParaRPr lang="de-DE" altLang="zh-CN">
              <a:latin typeface="Calibri" charset="0"/>
            </a:endParaRPr>
          </a:p>
          <a:p>
            <a:r>
              <a:rPr lang="de-DE" altLang="zh-CN">
                <a:latin typeface="Calibri" charset="0"/>
                <a:hlinkClick r:id="rId2"/>
              </a:rPr>
              <a:t>pablo.riesgoferreiro@tron-mainz.de</a:t>
            </a:r>
            <a:endParaRPr lang="de-DE" altLang="zh-CN">
              <a:latin typeface="Calibri" charset="0"/>
            </a:endParaRPr>
          </a:p>
          <a:p>
            <a:endParaRPr lang="de-DE" altLang="zh-CN">
              <a:latin typeface="Calibri" charset="0"/>
            </a:endParaRPr>
          </a:p>
          <a:p>
            <a:r>
              <a:rPr lang="de-DE" altLang="zh-CN" sz="2600" b="1">
                <a:latin typeface="Calibri" charset="0"/>
              </a:rPr>
              <a:t>Day 2 - Session 1</a:t>
            </a:r>
            <a:endParaRPr lang="de-DE" altLang="zh-CN" sz="2600" b="1">
              <a:latin typeface="Calibri" charset="0"/>
            </a:endParaRPr>
          </a:p>
        </p:txBody>
      </p:sp>
      <p:pic>
        <p:nvPicPr>
          <p:cNvPr id="3" name="Grafik 1"/>
          <p:cNvPicPr>
            <a:picLocks noChangeAspect="1"/>
          </p:cNvPicPr>
          <p:nvPr/>
        </p:nvPicPr>
        <p:blipFill>
          <a:blip r:embed="rId3"/>
          <a:srcRect l="64099" t="12396" r="9508" b="76431"/>
          <a:stretch>
            <a:fillRect/>
          </a:stretch>
        </p:blipFill>
        <p:spPr>
          <a:xfrm>
            <a:off x="9729153" y="949325"/>
            <a:ext cx="1574165" cy="3733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-2147482624" descr="FU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90" y="842328"/>
            <a:ext cx="1347470" cy="586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30" y="1806575"/>
            <a:ext cx="2933065" cy="1540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980" y="1806575"/>
            <a:ext cx="2715895" cy="1566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45" y="3826510"/>
            <a:ext cx="4302125" cy="24206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6140" y="4013200"/>
            <a:ext cx="3340735" cy="18935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0157" cy="1063625"/>
          </a:xfrm>
        </p:spPr>
        <p:txBody>
          <a:bodyPr>
            <a:normAutofit/>
          </a:bodyPr>
          <a:lstStyle/>
          <a:p>
            <a:r>
              <a:rPr lang="de-DE" altLang="en-GB" dirty="0" smtClean="0">
                <a:latin typeface="Calibri" charset="0"/>
              </a:rPr>
              <a:t>Branching - stable branch and under construction branch</a:t>
            </a:r>
            <a:endParaRPr lang="de-DE" altLang="en-GB" dirty="0" smtClean="0">
              <a:latin typeface="Calibri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831" y="1368243"/>
            <a:ext cx="3301049" cy="4970120"/>
          </a:xfrm>
        </p:spPr>
      </p:pic>
      <p:sp>
        <p:nvSpPr>
          <p:cNvPr id="5" name="TextBox 4"/>
          <p:cNvSpPr txBox="1"/>
          <p:nvPr/>
        </p:nvSpPr>
        <p:spPr>
          <a:xfrm>
            <a:off x="838019" y="1837689"/>
            <a:ext cx="5216978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en-GB" sz="1400" dirty="0" smtClean="0"/>
              <a:t>Releases/tags happen on the </a:t>
            </a:r>
            <a:r>
              <a:rPr lang="en-GB" sz="1400" b="1" dirty="0" smtClean="0"/>
              <a:t>master</a:t>
            </a:r>
            <a:r>
              <a:rPr lang="en-GB" sz="1400" dirty="0" smtClean="0"/>
              <a:t> branch</a:t>
            </a:r>
            <a:endParaRPr lang="en-GB" sz="1400" b="1" dirty="0" smtClean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GB" sz="1400" dirty="0" smtClean="0"/>
              <a:t>No one commits directly to master</a:t>
            </a:r>
            <a:endParaRPr lang="en-GB" sz="1400" b="1" dirty="0" smtClean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GB" sz="1400" b="1" u="sng" dirty="0" smtClean="0"/>
              <a:t>Master</a:t>
            </a:r>
            <a:r>
              <a:rPr lang="en-GB" sz="1400" u="sng" dirty="0" smtClean="0"/>
              <a:t> branch is stable, </a:t>
            </a:r>
            <a:r>
              <a:rPr lang="en-GB" sz="1400" b="1" u="sng" dirty="0" smtClean="0"/>
              <a:t>develop</a:t>
            </a:r>
            <a:r>
              <a:rPr lang="en-GB" sz="1400" u="sng" dirty="0" smtClean="0"/>
              <a:t> branch may not be stable</a:t>
            </a:r>
            <a:endParaRPr lang="en-GB" sz="1400" u="sng" dirty="0" smtClean="0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GB" sz="1400" u="sng" dirty="0" smtClean="0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GB" u="sng" dirty="0" smtClean="0"/>
          </a:p>
          <a:p>
            <a:pPr indent="0">
              <a:buFont typeface="Arial" panose="02080604020202020204" pitchFamily="34" charset="0"/>
              <a:buNone/>
            </a:pPr>
            <a:r>
              <a:rPr lang="de-DE" altLang="en-GB" sz="1200" dirty="0" smtClean="0">
                <a:latin typeface="Calibri" charset="0"/>
              </a:rPr>
              <a:t>NB: the default branch used to be called master and still is in many repositories. But to avoid any reference to slavery the default branch is now called main </a:t>
            </a:r>
            <a:r>
              <a:rPr lang="de-DE" altLang="en-GB" sz="1200" dirty="0" smtClean="0">
                <a:latin typeface="Calibri" charset="0"/>
                <a:hlinkClick r:id="rId2" action="ppaction://hlinkfile"/>
              </a:rPr>
              <a:t>https://sfconservancy.org/news/2020/jun/23/gitbranchname/</a:t>
            </a:r>
            <a:endParaRPr lang="de-DE" altLang="en-GB" sz="1200" dirty="0" smtClean="0">
              <a:latin typeface="Calibri" charset="0"/>
              <a:hlinkClick r:id="rId2" action="ppaction://hlinkfil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9690" y="6338479"/>
            <a:ext cx="436626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Source: </a:t>
            </a:r>
            <a:r>
              <a:rPr lang="en-GB" sz="1000" dirty="0" smtClean="0">
                <a:hlinkClick r:id="rId3"/>
              </a:rPr>
              <a:t>https://nvie.com/posts/a-successful-git-branching-model/</a:t>
            </a:r>
            <a:r>
              <a:rPr lang="en-GB" sz="1000" dirty="0" smtClean="0"/>
              <a:t> </a:t>
            </a:r>
            <a:endParaRPr lang="en-GB" sz="1000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GB" dirty="0" smtClean="0">
                <a:latin typeface="Calibri" charset="0"/>
              </a:rPr>
              <a:t>Branching - s</a:t>
            </a:r>
            <a:r>
              <a:rPr lang="en-GB" dirty="0" smtClean="0"/>
              <a:t>upporting multiple </a:t>
            </a:r>
            <a:r>
              <a:rPr lang="de-DE" altLang="en-GB" dirty="0" smtClean="0">
                <a:latin typeface="Calibri" charset="0"/>
              </a:rPr>
              <a:t>contributors</a:t>
            </a:r>
            <a:endParaRPr lang="de-DE" altLang="en-GB" dirty="0" smtClean="0">
              <a:latin typeface="Calibri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7" y="1420767"/>
            <a:ext cx="1621086" cy="4351338"/>
          </a:xfrm>
        </p:spPr>
      </p:pic>
      <p:sp>
        <p:nvSpPr>
          <p:cNvPr id="6" name="TextBox 5"/>
          <p:cNvSpPr txBox="1"/>
          <p:nvPr/>
        </p:nvSpPr>
        <p:spPr>
          <a:xfrm>
            <a:off x="5607685" y="1803400"/>
            <a:ext cx="5853430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en-GB" sz="1400" dirty="0" smtClean="0"/>
              <a:t>Each feature is developed in its isolated </a:t>
            </a:r>
            <a:r>
              <a:rPr lang="en-GB" sz="1400" b="1" dirty="0" smtClean="0"/>
              <a:t>feature branch</a:t>
            </a:r>
            <a:endParaRPr lang="en-GB" sz="1400" b="1" dirty="0" smtClean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GB" sz="1400" b="1" dirty="0" smtClean="0"/>
              <a:t>No one commits directly to develop, but you may commit to a feature branch</a:t>
            </a:r>
            <a:endParaRPr lang="en-GB" sz="1400" b="1" dirty="0" smtClean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GB" sz="1400" dirty="0" smtClean="0"/>
              <a:t>Once the feature is stable and tested it is </a:t>
            </a:r>
            <a:r>
              <a:rPr lang="en-GB" sz="1400" b="1" dirty="0" smtClean="0"/>
              <a:t>merged into develop</a:t>
            </a:r>
            <a:endParaRPr lang="en-GB" sz="1400" b="1" dirty="0" smtClean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GB" sz="1400" b="1" dirty="0" smtClean="0"/>
              <a:t>Feature branches can be archived </a:t>
            </a:r>
            <a:r>
              <a:rPr lang="en-GB" sz="1400" dirty="0" smtClean="0"/>
              <a:t>until they are selected for inclusion in a release and subsequently merged into develop</a:t>
            </a:r>
            <a:endParaRPr lang="en-GB" sz="1400" dirty="0" smtClean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GB" sz="1400" dirty="0" smtClean="0"/>
              <a:t>In case of multiple developers there may be </a:t>
            </a:r>
            <a:r>
              <a:rPr lang="en-GB" sz="1400" b="1" dirty="0" smtClean="0"/>
              <a:t>conflicts</a:t>
            </a:r>
            <a:r>
              <a:rPr lang="en-GB" sz="1400" dirty="0" smtClean="0"/>
              <a:t> and a feature branch may need to be updated with the latest changes in the develop branch</a:t>
            </a:r>
            <a:endParaRPr lang="en-GB" sz="1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796980" y="6221639"/>
            <a:ext cx="436626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Source: </a:t>
            </a:r>
            <a:r>
              <a:rPr lang="en-GB" sz="1000" dirty="0" smtClean="0">
                <a:hlinkClick r:id="rId2"/>
              </a:rPr>
              <a:t>https://nvie.com/posts/a-successful-git-branching-model/</a:t>
            </a:r>
            <a:r>
              <a:rPr lang="en-GB" sz="1000" dirty="0" smtClean="0"/>
              <a:t> </a:t>
            </a:r>
            <a:endParaRPr lang="en-GB" sz="1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587" y="2269679"/>
            <a:ext cx="443091" cy="3110156"/>
          </a:xfrm>
          <a:prstGeom prst="rect">
            <a:avLst/>
          </a:prstGeom>
        </p:spPr>
      </p:pic>
      <p:pic>
        <p:nvPicPr>
          <p:cNvPr id="4" name="Content Placeholder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553" y="1379771"/>
            <a:ext cx="1295804" cy="3478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988" y="4661806"/>
            <a:ext cx="304749" cy="17063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210" y="4857983"/>
            <a:ext cx="304749" cy="15101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780" y="3089522"/>
            <a:ext cx="365179" cy="38216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3244369" y="2269679"/>
            <a:ext cx="1166432" cy="693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44369" y="5029207"/>
            <a:ext cx="1166432" cy="28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ultiply 10"/>
          <p:cNvSpPr/>
          <p:nvPr/>
        </p:nvSpPr>
        <p:spPr>
          <a:xfrm>
            <a:off x="4345489" y="5163918"/>
            <a:ext cx="343749" cy="30207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de-DE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244369" y="5535393"/>
            <a:ext cx="1239910" cy="2367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666" y="5839371"/>
            <a:ext cx="365179" cy="3821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08737" y="5130291"/>
            <a:ext cx="24530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GB" sz="1400" dirty="0" smtClean="0"/>
              <a:t>Rejected due to a conflict</a:t>
            </a:r>
            <a:endParaRPr lang="en-GB" sz="14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280987" y="6449672"/>
            <a:ext cx="220345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GB" sz="1200" dirty="0" smtClean="0"/>
              <a:t>Fix the conflict “manually”</a:t>
            </a:r>
            <a:endParaRPr lang="en-GB" sz="1200" dirty="0" smtClean="0"/>
          </a:p>
        </p:txBody>
      </p:sp>
      <p:cxnSp>
        <p:nvCxnSpPr>
          <p:cNvPr id="21" name="Straight Arrow Connector 20"/>
          <p:cNvCxnSpPr>
            <a:endCxn id="13" idx="2"/>
          </p:cNvCxnSpPr>
          <p:nvPr/>
        </p:nvCxnSpPr>
        <p:spPr>
          <a:xfrm>
            <a:off x="3274584" y="6221535"/>
            <a:ext cx="1242779" cy="14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4689"/>
            <a:ext cx="10515600" cy="769711"/>
          </a:xfrm>
        </p:spPr>
        <p:txBody>
          <a:bodyPr/>
          <a:lstStyle/>
          <a:p>
            <a:r>
              <a:rPr lang="de-DE" altLang="en-GB" dirty="0" smtClean="0">
                <a:latin typeface="Calibri" charset="0"/>
              </a:rPr>
              <a:t>Branching - the whole thing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8043" y="2073954"/>
            <a:ext cx="6032287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GB" sz="1600" dirty="0" smtClean="0"/>
              <a:t>Releases are made from a </a:t>
            </a:r>
            <a:r>
              <a:rPr lang="en-GB" sz="1600" b="1" dirty="0" smtClean="0"/>
              <a:t>release branch</a:t>
            </a:r>
            <a:endParaRPr lang="en-GB" sz="1600" b="1" dirty="0" smtClean="0"/>
          </a:p>
          <a:p>
            <a:pPr>
              <a:spcBef>
                <a:spcPts val="0"/>
              </a:spcBef>
            </a:pPr>
            <a:r>
              <a:rPr lang="en-GB" sz="1600" b="1" dirty="0" smtClean="0"/>
              <a:t>Version increase</a:t>
            </a:r>
            <a:r>
              <a:rPr lang="en-GB" sz="1600" dirty="0" smtClean="0"/>
              <a:t> happens in the release branch</a:t>
            </a:r>
            <a:endParaRPr lang="en-GB" sz="1600" dirty="0" smtClean="0"/>
          </a:p>
          <a:p>
            <a:pPr>
              <a:spcBef>
                <a:spcPts val="0"/>
              </a:spcBef>
            </a:pPr>
            <a:r>
              <a:rPr lang="en-GB" sz="1600" b="1" dirty="0" smtClean="0"/>
              <a:t>Acceptance tests </a:t>
            </a:r>
            <a:r>
              <a:rPr lang="en-GB" sz="1600" dirty="0" smtClean="0"/>
              <a:t>happen in the release branch</a:t>
            </a:r>
            <a:endParaRPr lang="en-GB" sz="1600" dirty="0" smtClean="0"/>
          </a:p>
          <a:p>
            <a:pPr>
              <a:spcBef>
                <a:spcPts val="0"/>
              </a:spcBef>
            </a:pPr>
            <a:r>
              <a:rPr lang="en-GB" sz="1600" b="1" dirty="0" smtClean="0"/>
              <a:t>Bug fixes</a:t>
            </a:r>
            <a:r>
              <a:rPr lang="en-GB" sz="1600" dirty="0" smtClean="0"/>
              <a:t> may happen in the release branch</a:t>
            </a:r>
            <a:endParaRPr lang="en-GB" sz="1600" dirty="0" smtClean="0"/>
          </a:p>
          <a:p>
            <a:pPr>
              <a:spcBef>
                <a:spcPts val="0"/>
              </a:spcBef>
            </a:pPr>
            <a:r>
              <a:rPr lang="en-GB" sz="1600" dirty="0" smtClean="0"/>
              <a:t>The release branch is merged back into both develop and master</a:t>
            </a:r>
            <a:endParaRPr lang="en-GB" sz="1600" dirty="0" smtClean="0"/>
          </a:p>
          <a:p>
            <a:pPr>
              <a:spcBef>
                <a:spcPts val="0"/>
              </a:spcBef>
            </a:pPr>
            <a:r>
              <a:rPr lang="en-GB" sz="1600" b="1" dirty="0" smtClean="0"/>
              <a:t>Feature development is not blocked </a:t>
            </a:r>
            <a:r>
              <a:rPr lang="en-GB" sz="1600" dirty="0" smtClean="0"/>
              <a:t>by a release happening</a:t>
            </a:r>
            <a:endParaRPr lang="en-GB" sz="1600" dirty="0" smtClean="0"/>
          </a:p>
          <a:p>
            <a:pPr>
              <a:spcBef>
                <a:spcPts val="0"/>
              </a:spcBef>
            </a:pPr>
            <a:endParaRPr lang="en-GB" sz="1600" dirty="0" smtClean="0"/>
          </a:p>
          <a:p>
            <a:pPr>
              <a:spcBef>
                <a:spcPts val="0"/>
              </a:spcBef>
            </a:pPr>
            <a:endParaRPr lang="en-GB" sz="1600" dirty="0" smtClean="0"/>
          </a:p>
          <a:p>
            <a:pPr>
              <a:spcBef>
                <a:spcPts val="0"/>
              </a:spcBef>
            </a:pPr>
            <a:r>
              <a:rPr lang="de-DE" altLang="en-GB" sz="1600" dirty="0" smtClean="0">
                <a:latin typeface="Calibri" charset="0"/>
              </a:rPr>
              <a:t>You don‘t need to use all of this! This is all optional</a:t>
            </a:r>
            <a:endParaRPr lang="de-DE" altLang="en-GB" sz="1600" dirty="0" smtClean="0">
              <a:latin typeface="Calibri" charset="0"/>
            </a:endParaRPr>
          </a:p>
          <a:p>
            <a:pPr lvl="1">
              <a:spcBef>
                <a:spcPts val="0"/>
              </a:spcBef>
            </a:pPr>
            <a:r>
              <a:rPr lang="de-DE" altLang="en-GB" sz="1440" dirty="0" smtClean="0">
                <a:latin typeface="Calibri" charset="0"/>
              </a:rPr>
              <a:t>I find particularly useful the separation between develop and main</a:t>
            </a:r>
            <a:endParaRPr lang="de-DE" altLang="en-GB" sz="1440" dirty="0" smtClean="0">
              <a:latin typeface="Calibri" charset="0"/>
            </a:endParaRPr>
          </a:p>
          <a:p>
            <a:pPr lvl="1">
              <a:spcBef>
                <a:spcPts val="0"/>
              </a:spcBef>
            </a:pPr>
            <a:r>
              <a:rPr lang="de-DE" altLang="en-GB" sz="1440" dirty="0" smtClean="0">
                <a:latin typeface="Calibri" charset="0"/>
              </a:rPr>
              <a:t>And only in case that there are two or more contributors the feature branches</a:t>
            </a:r>
            <a:endParaRPr lang="de-DE" altLang="en-GB" sz="1440" dirty="0" smtClean="0">
              <a:latin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78" y="1005243"/>
            <a:ext cx="4351564" cy="5766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87480" y="6322604"/>
            <a:ext cx="436626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Source: </a:t>
            </a:r>
            <a:r>
              <a:rPr lang="en-GB" sz="1000" dirty="0" smtClean="0">
                <a:hlinkClick r:id="rId2"/>
              </a:rPr>
              <a:t>https://nvie.com/posts/a-successful-git-branching-model/</a:t>
            </a:r>
            <a:r>
              <a:rPr lang="en-GB" sz="1000" dirty="0" smtClean="0"/>
              <a:t> </a:t>
            </a:r>
            <a:endParaRPr lang="en-GB" sz="1000" dirty="0" smtClean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charset="0"/>
              </a:rPr>
              <a:t>How to tell Git to ignore some files</a:t>
            </a:r>
            <a:endParaRPr lang="de-DE" altLang="en-US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altLang="en-US" sz="1600">
                <a:latin typeface="Calibri" charset="0"/>
              </a:rPr>
              <a:t>It is many times the case that you have some files locally that you don’t want to commit to the repository (eg: log files, large data files, local configuration, temporary files)</a:t>
            </a:r>
            <a:endParaRPr lang="de-DE" altLang="en-US" sz="1600">
              <a:latin typeface="Calibri" charset="0"/>
            </a:endParaRPr>
          </a:p>
          <a:p>
            <a:pPr marL="0" indent="0">
              <a:buNone/>
            </a:pPr>
            <a:endParaRPr lang="de-DE" altLang="en-US" sz="1600">
              <a:latin typeface="Calibri" charset="0"/>
            </a:endParaRPr>
          </a:p>
          <a:p>
            <a:pPr marL="0" indent="0">
              <a:buNone/>
            </a:pPr>
            <a:r>
              <a:rPr lang="de-DE" altLang="en-US" sz="1600">
                <a:latin typeface="Calibri" charset="0"/>
              </a:rPr>
              <a:t>To ignore files, you can use a hidden file named </a:t>
            </a:r>
            <a:r>
              <a:rPr lang="de-DE" altLang="en-US" sz="1600" b="1" i="1">
                <a:latin typeface="Calibri" charset="0"/>
              </a:rPr>
              <a:t>.gitignore</a:t>
            </a:r>
            <a:r>
              <a:rPr lang="de-DE" altLang="en-US" sz="1600">
                <a:latin typeface="Calibri" charset="0"/>
              </a:rPr>
              <a:t> at the root of your repository. Every file or folder name listed in that file will be systematically ignored by git (ie: git status will not report anything). Wildcards can be used in the .gitignore file (UNIX wildcards work with * and ** among other things, see </a:t>
            </a:r>
            <a:r>
              <a:rPr lang="de-DE" altLang="en-US" sz="1600">
                <a:latin typeface="Calibri" charset="0"/>
                <a:hlinkClick r:id="rId1" action="ppaction://hlinkfile"/>
              </a:rPr>
              <a:t>https://tldp.org/LDP/GNU-Linux-Tools-Summary/html/x11655.htm</a:t>
            </a:r>
            <a:r>
              <a:rPr lang="de-DE" altLang="en-US" sz="1600">
                <a:latin typeface="Calibri" charset="0"/>
              </a:rPr>
              <a:t> if interested)</a:t>
            </a:r>
            <a:endParaRPr lang="de-DE" altLang="en-US" sz="1600">
              <a:latin typeface="Calibri" charset="0"/>
            </a:endParaRPr>
          </a:p>
          <a:p>
            <a:pPr marL="0" indent="0">
              <a:buNone/>
            </a:pPr>
            <a:endParaRPr lang="de-DE" altLang="en-US" sz="1600">
              <a:latin typeface="Calibri" charset="0"/>
            </a:endParaRPr>
          </a:p>
          <a:p>
            <a:pPr marL="0" indent="0">
              <a:buNone/>
            </a:pPr>
            <a:endParaRPr lang="de-DE" altLang="en-US" sz="1600">
              <a:latin typeface="Calibri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078230" y="4147185"/>
            <a:ext cx="2433320" cy="18148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altLang="en-US" sz="1400">
                <a:latin typeface="FreeMono" panose="020F0409020205020404" charset="0"/>
                <a:cs typeface="FreeMono" panose="020F0409020205020404" charset="0"/>
              </a:rPr>
              <a:t># example</a:t>
            </a:r>
            <a:endParaRPr lang="en-US" sz="1400">
              <a:latin typeface="FreeMono" panose="020F0409020205020404" charset="0"/>
              <a:cs typeface="FreeMono" panose="020F0409020205020404" charset="0"/>
            </a:endParaRPr>
          </a:p>
          <a:p>
            <a:r>
              <a:rPr lang="en-US" sz="1400">
                <a:latin typeface="FreeMono" panose="020F0409020205020404" charset="0"/>
                <a:cs typeface="FreeMono" panose="020F0409020205020404" charset="0"/>
              </a:rPr>
              <a:t>build</a:t>
            </a:r>
            <a:endParaRPr lang="en-US" sz="1400">
              <a:latin typeface="FreeMono" panose="020F0409020205020404" charset="0"/>
              <a:cs typeface="FreeMono" panose="020F0409020205020404" charset="0"/>
            </a:endParaRPr>
          </a:p>
          <a:p>
            <a:r>
              <a:rPr lang="en-US" sz="1400">
                <a:latin typeface="FreeMono" panose="020F0409020205020404" charset="0"/>
                <a:cs typeface="FreeMono" panose="020F0409020205020404" charset="0"/>
              </a:rPr>
              <a:t>dist</a:t>
            </a:r>
            <a:endParaRPr lang="en-US" sz="1400">
              <a:latin typeface="FreeMono" panose="020F0409020205020404" charset="0"/>
              <a:cs typeface="FreeMono" panose="020F0409020205020404" charset="0"/>
            </a:endParaRPr>
          </a:p>
          <a:p>
            <a:r>
              <a:rPr lang="en-US" sz="1400">
                <a:latin typeface="FreeMono" panose="020F0409020205020404" charset="0"/>
                <a:cs typeface="FreeMono" panose="020F0409020205020404" charset="0"/>
              </a:rPr>
              <a:t>.idea</a:t>
            </a:r>
            <a:endParaRPr lang="en-US" sz="1400">
              <a:latin typeface="FreeMono" panose="020F0409020205020404" charset="0"/>
              <a:cs typeface="FreeMono" panose="020F0409020205020404" charset="0"/>
            </a:endParaRPr>
          </a:p>
          <a:p>
            <a:r>
              <a:rPr lang="en-US" sz="1400">
                <a:latin typeface="FreeMono" panose="020F0409020205020404" charset="0"/>
                <a:cs typeface="FreeMono" panose="020F0409020205020404" charset="0"/>
              </a:rPr>
              <a:t>*.fastq.gz</a:t>
            </a:r>
            <a:endParaRPr lang="en-US" sz="1400">
              <a:latin typeface="FreeMono" panose="020F0409020205020404" charset="0"/>
              <a:cs typeface="FreeMono" panose="020F0409020205020404" charset="0"/>
            </a:endParaRPr>
          </a:p>
          <a:p>
            <a:r>
              <a:rPr lang="en-US" sz="1400">
                <a:latin typeface="FreeMono" panose="020F0409020205020404" charset="0"/>
                <a:cs typeface="FreeMono" panose="020F0409020205020404" charset="0"/>
              </a:rPr>
              <a:t>*.sqlite</a:t>
            </a:r>
            <a:endParaRPr lang="en-US" sz="1400">
              <a:latin typeface="FreeMono" panose="020F0409020205020404" charset="0"/>
              <a:cs typeface="FreeMono" panose="020F0409020205020404" charset="0"/>
            </a:endParaRPr>
          </a:p>
          <a:p>
            <a:r>
              <a:rPr lang="en-US" sz="1400">
                <a:latin typeface="FreeMono" panose="020F0409020205020404" charset="0"/>
                <a:cs typeface="FreeMono" panose="020F0409020205020404" charset="0"/>
              </a:rPr>
              <a:t>*.lock</a:t>
            </a:r>
            <a:endParaRPr lang="en-US" sz="1400">
              <a:latin typeface="FreeMono" panose="020F0409020205020404" charset="0"/>
              <a:cs typeface="FreeMono" panose="020F0409020205020404" charset="0"/>
            </a:endParaRPr>
          </a:p>
          <a:p>
            <a:r>
              <a:rPr lang="en-US" sz="1400">
                <a:latin typeface="FreeMono" panose="020F0409020205020404" charset="0"/>
                <a:cs typeface="FreeMono" panose="020F0409020205020404" charset="0"/>
              </a:rPr>
              <a:t>**/__pycache__</a:t>
            </a:r>
            <a:endParaRPr lang="en-US" sz="1400">
              <a:latin typeface="FreeMono" panose="020F0409020205020404" charset="0"/>
              <a:cs typeface="FreeMono" panose="020F04090202050204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charset="0"/>
              </a:rPr>
              <a:t>Some more advanced Git, GitLab and GitHub features</a:t>
            </a:r>
            <a:endParaRPr lang="de-DE" altLang="en-US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altLang="en-US" b="1" dirty="0" err="1">
                <a:latin typeface="Calibri" charset="0"/>
              </a:rPr>
              <a:t>Pull</a:t>
            </a:r>
            <a:r>
              <a:rPr lang="de-DE" altLang="en-US" b="1" dirty="0">
                <a:latin typeface="Calibri" charset="0"/>
              </a:rPr>
              <a:t> </a:t>
            </a:r>
            <a:r>
              <a:rPr lang="de-DE" altLang="en-US" b="1" dirty="0" err="1">
                <a:latin typeface="Calibri" charset="0"/>
              </a:rPr>
              <a:t>requests</a:t>
            </a:r>
            <a:r>
              <a:rPr lang="de-DE" altLang="en-US" dirty="0">
                <a:latin typeface="Calibri" charset="0"/>
              </a:rPr>
              <a:t>. </a:t>
            </a:r>
            <a:r>
              <a:rPr lang="de-DE" altLang="en-US" dirty="0" err="1">
                <a:latin typeface="Calibri" charset="0"/>
              </a:rPr>
              <a:t>Enables</a:t>
            </a:r>
            <a:r>
              <a:rPr lang="de-DE" altLang="en-US" dirty="0">
                <a:latin typeface="Calibri" charset="0"/>
              </a:rPr>
              <a:t> multiple </a:t>
            </a:r>
            <a:r>
              <a:rPr lang="de-DE" altLang="en-US" dirty="0" err="1">
                <a:latin typeface="Calibri" charset="0"/>
              </a:rPr>
              <a:t>people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to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work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simultaneously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and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provides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tool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for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merging</a:t>
            </a:r>
            <a:r>
              <a:rPr lang="de-DE" altLang="en-US" dirty="0">
                <a:latin typeface="Calibri" charset="0"/>
              </a:rPr>
              <a:t> back </a:t>
            </a:r>
            <a:r>
              <a:rPr lang="de-DE" altLang="en-US" dirty="0" err="1">
                <a:latin typeface="Calibri" charset="0"/>
              </a:rPr>
              <a:t>and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resolving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conflicts</a:t>
            </a:r>
            <a:endParaRPr lang="de-DE" altLang="en-US" dirty="0">
              <a:latin typeface="Calibri" charset="0"/>
            </a:endParaRPr>
          </a:p>
          <a:p>
            <a:r>
              <a:rPr lang="de-DE" altLang="en-US" b="1" dirty="0" err="1">
                <a:latin typeface="Calibri" charset="0"/>
              </a:rPr>
              <a:t>Continuous</a:t>
            </a:r>
            <a:r>
              <a:rPr lang="de-DE" altLang="en-US" b="1" dirty="0">
                <a:latin typeface="Calibri" charset="0"/>
              </a:rPr>
              <a:t> Integration (CI) </a:t>
            </a:r>
            <a:r>
              <a:rPr lang="de-DE" altLang="en-US" b="1" dirty="0" err="1">
                <a:latin typeface="Calibri" charset="0"/>
              </a:rPr>
              <a:t>environment</a:t>
            </a:r>
            <a:r>
              <a:rPr lang="de-DE" altLang="en-US" dirty="0">
                <a:latin typeface="Calibri" charset="0"/>
              </a:rPr>
              <a:t>. This </a:t>
            </a:r>
            <a:r>
              <a:rPr lang="de-DE" altLang="en-US" dirty="0" err="1">
                <a:latin typeface="Calibri" charset="0"/>
              </a:rPr>
              <a:t>enables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to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run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tests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automatically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with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every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code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change</a:t>
            </a:r>
            <a:endParaRPr lang="de-DE" altLang="en-US" dirty="0">
              <a:latin typeface="Calibri" charset="0"/>
            </a:endParaRPr>
          </a:p>
          <a:p>
            <a:r>
              <a:rPr lang="de-DE" altLang="en-US" b="1" dirty="0" err="1">
                <a:latin typeface="Calibri" charset="0"/>
              </a:rPr>
              <a:t>Issues</a:t>
            </a:r>
            <a:r>
              <a:rPr lang="de-DE" altLang="en-US" b="1" dirty="0">
                <a:latin typeface="Calibri" charset="0"/>
              </a:rPr>
              <a:t>/</a:t>
            </a:r>
            <a:r>
              <a:rPr lang="de-DE" altLang="en-US" b="1" dirty="0" err="1">
                <a:latin typeface="Calibri" charset="0"/>
              </a:rPr>
              <a:t>tasks</a:t>
            </a:r>
            <a:r>
              <a:rPr lang="de-DE" altLang="en-US" b="1" dirty="0">
                <a:latin typeface="Calibri" charset="0"/>
              </a:rPr>
              <a:t> </a:t>
            </a:r>
            <a:r>
              <a:rPr lang="de-DE" altLang="en-US" b="1" dirty="0" err="1">
                <a:latin typeface="Calibri" charset="0"/>
              </a:rPr>
              <a:t>management</a:t>
            </a:r>
            <a:r>
              <a:rPr lang="de-DE" altLang="en-US" b="1" dirty="0">
                <a:latin typeface="Calibri" charset="0"/>
              </a:rPr>
              <a:t> </a:t>
            </a:r>
            <a:r>
              <a:rPr lang="de-DE" altLang="en-US" b="1" dirty="0" err="1">
                <a:latin typeface="Calibri" charset="0"/>
              </a:rPr>
              <a:t>system</a:t>
            </a:r>
            <a:r>
              <a:rPr lang="de-DE" altLang="en-US" dirty="0">
                <a:latin typeface="Calibri" charset="0"/>
              </a:rPr>
              <a:t>. </a:t>
            </a:r>
            <a:r>
              <a:rPr lang="de-DE" altLang="en-US" dirty="0" err="1">
                <a:latin typeface="Calibri" charset="0"/>
              </a:rPr>
              <a:t>Provides</a:t>
            </a:r>
            <a:r>
              <a:rPr lang="de-DE" altLang="en-US" dirty="0">
                <a:latin typeface="Calibri" charset="0"/>
              </a:rPr>
              <a:t> a </a:t>
            </a:r>
            <a:r>
              <a:rPr lang="de-DE" altLang="en-US" dirty="0" err="1">
                <a:latin typeface="Calibri" charset="0"/>
              </a:rPr>
              <a:t>rich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interface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to</a:t>
            </a:r>
            <a:r>
              <a:rPr lang="de-DE" altLang="en-US" dirty="0">
                <a:latin typeface="Calibri" charset="0"/>
              </a:rPr>
              <a:t> manage a </a:t>
            </a:r>
            <a:r>
              <a:rPr lang="de-DE" altLang="en-US" dirty="0" err="1">
                <a:latin typeface="Calibri" charset="0"/>
              </a:rPr>
              <a:t>project</a:t>
            </a:r>
            <a:endParaRPr lang="de-DE" altLang="en-US" dirty="0">
              <a:latin typeface="Calibri" charset="0"/>
            </a:endParaRPr>
          </a:p>
          <a:p>
            <a:r>
              <a:rPr lang="de-DE" altLang="en-US" b="1" dirty="0">
                <a:latin typeface="Calibri" charset="0"/>
              </a:rPr>
              <a:t>Wiki</a:t>
            </a:r>
            <a:r>
              <a:rPr lang="de-DE" altLang="en-US" dirty="0">
                <a:latin typeface="Calibri" charset="0"/>
              </a:rPr>
              <a:t>. </a:t>
            </a:r>
            <a:r>
              <a:rPr lang="de-DE" altLang="en-US" dirty="0" err="1">
                <a:latin typeface="Calibri" charset="0"/>
              </a:rPr>
              <a:t>Allows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you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to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write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documentation</a:t>
            </a:r>
            <a:r>
              <a:rPr lang="de-DE" altLang="en-US" dirty="0">
                <a:latin typeface="Calibri" charset="0"/>
              </a:rPr>
              <a:t> </a:t>
            </a:r>
            <a:r>
              <a:rPr lang="de-DE" altLang="en-US" dirty="0" err="1">
                <a:latin typeface="Calibri" charset="0"/>
              </a:rPr>
              <a:t>for</a:t>
            </a:r>
            <a:r>
              <a:rPr lang="de-DE" altLang="en-US" dirty="0">
                <a:latin typeface="Calibri" charset="0"/>
              </a:rPr>
              <a:t> a </a:t>
            </a:r>
            <a:r>
              <a:rPr lang="de-DE" altLang="en-US" dirty="0" err="1" smtClean="0">
                <a:latin typeface="Calibri" charset="0"/>
              </a:rPr>
              <a:t>project</a:t>
            </a:r>
            <a:endParaRPr lang="de-DE" altLang="en-US" dirty="0" smtClean="0">
              <a:latin typeface="Calibri" charset="0"/>
            </a:endParaRPr>
          </a:p>
          <a:p>
            <a:r>
              <a:rPr lang="en-US" altLang="en-US" b="1" dirty="0" smtClean="0">
                <a:latin typeface="Calibri" charset="0"/>
              </a:rPr>
              <a:t>Submodules</a:t>
            </a:r>
            <a:r>
              <a:rPr lang="en-US" altLang="en-US" dirty="0" smtClean="0">
                <a:latin typeface="Calibri" charset="0"/>
              </a:rPr>
              <a:t>. </a:t>
            </a:r>
            <a:r>
              <a:rPr lang="de-DE" altLang="en-US" dirty="0" smtClean="0">
                <a:latin typeface="Calibri" charset="0"/>
              </a:rPr>
              <a:t>Nest other reopsitories</a:t>
            </a:r>
            <a:r>
              <a:rPr lang="en-US" altLang="en-US" dirty="0" smtClean="0">
                <a:latin typeface="Calibri" charset="0"/>
              </a:rPr>
              <a:t> in your repository</a:t>
            </a:r>
            <a:r>
              <a:rPr lang="de-DE" altLang="en-US" dirty="0" smtClean="0">
                <a:latin typeface="Calibri" charset="0"/>
              </a:rPr>
              <a:t> </a:t>
            </a:r>
            <a:r>
              <a:rPr lang="en-US" altLang="en-US" dirty="0">
                <a:latin typeface="Calibri" charset="0"/>
                <a:hlinkClick r:id="rId1"/>
              </a:rPr>
              <a:t>https://</a:t>
            </a:r>
            <a:r>
              <a:rPr lang="en-US" altLang="en-US" dirty="0" smtClean="0">
                <a:latin typeface="Calibri" charset="0"/>
                <a:hlinkClick r:id="rId1"/>
              </a:rPr>
              <a:t>git-scm.com/book/en/v2/Git-Tools-Submodules</a:t>
            </a:r>
            <a:r>
              <a:rPr lang="en-US" altLang="en-US" dirty="0" smtClean="0">
                <a:latin typeface="Calibri" charset="0"/>
              </a:rPr>
              <a:t> </a:t>
            </a:r>
            <a:endParaRPr lang="de-DE" altLang="en-US" dirty="0">
              <a:latin typeface="Calibri" charset="0"/>
            </a:endParaRPr>
          </a:p>
          <a:p>
            <a:endParaRPr lang="de-DE" altLang="en-US" dirty="0">
              <a:latin typeface="Calibri" charset="0"/>
            </a:endParaRPr>
          </a:p>
          <a:p>
            <a:endParaRPr lang="de-DE" altLang="en-US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Demo - using Git</a:t>
            </a:r>
            <a:endParaRPr lang="de-DE" altLang="en-US">
              <a:latin typeface="Calibri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4610100"/>
            <a:ext cx="8873490" cy="647700"/>
          </a:xfrm>
        </p:spPr>
        <p:txBody>
          <a:bodyPr/>
          <a:p>
            <a:r>
              <a:rPr lang="de-DE" altLang="en-US">
                <a:latin typeface="Calibri" charset="0"/>
              </a:rPr>
              <a:t>I will follow the script at </a:t>
            </a:r>
            <a:r>
              <a:rPr lang="de-DE" altLang="en-US">
                <a:latin typeface="Calibri" charset="0"/>
                <a:hlinkClick r:id="rId1" action="ppaction://hlinkfile"/>
              </a:rPr>
              <a:t>https://github.com/eficode-academy/git-katas</a:t>
            </a:r>
            <a:endParaRPr lang="de-DE" altLang="en-US">
              <a:latin typeface="Calibri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  <a:sym typeface="+mn-ea"/>
              </a:rPr>
              <a:t>Online biological databases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What is a database?</a:t>
            </a:r>
            <a:endParaRPr lang="de-DE" altLang="en-US">
              <a:latin typeface="Calibri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7700" y="1825625"/>
            <a:ext cx="7101840" cy="4351655"/>
          </a:xfrm>
        </p:spPr>
        <p:txBody>
          <a:bodyPr/>
          <a:p>
            <a:r>
              <a:rPr lang="de-DE" altLang="en-US" sz="1800">
                <a:latin typeface="Calibri" charset="0"/>
              </a:rPr>
              <a:t>A collection of organized information </a:t>
            </a:r>
            <a:br>
              <a:rPr lang="de-DE" altLang="en-US" sz="1800">
                <a:latin typeface="Calibri" charset="0"/>
              </a:rPr>
            </a:br>
            <a:r>
              <a:rPr lang="de-DE" altLang="en-US" sz="1800">
                <a:latin typeface="Calibri" charset="0"/>
              </a:rPr>
              <a:t>on a particular subject</a:t>
            </a:r>
            <a:endParaRPr lang="de-DE" altLang="en-US" sz="1800">
              <a:latin typeface="Calibri" charset="0"/>
            </a:endParaRPr>
          </a:p>
          <a:p>
            <a:r>
              <a:rPr lang="de-DE" altLang="en-US" sz="1800">
                <a:latin typeface="Calibri" charset="0"/>
              </a:rPr>
              <a:t>It is organized so that queries and reports </a:t>
            </a:r>
            <a:br>
              <a:rPr lang="de-DE" altLang="en-US" sz="1800">
                <a:latin typeface="Calibri" charset="0"/>
              </a:rPr>
            </a:br>
            <a:r>
              <a:rPr lang="de-DE" altLang="en-US" sz="1800">
                <a:latin typeface="Calibri" charset="0"/>
              </a:rPr>
              <a:t>based on the information are performant</a:t>
            </a:r>
            <a:endParaRPr lang="de-DE" altLang="en-US" sz="1800">
              <a:latin typeface="Calibri" charset="0"/>
            </a:endParaRPr>
          </a:p>
          <a:p>
            <a:r>
              <a:rPr lang="de-DE" altLang="en-US" sz="1800">
                <a:latin typeface="Calibri" charset="0"/>
              </a:rPr>
              <a:t>Examples:</a:t>
            </a:r>
            <a:endParaRPr lang="de-DE" altLang="en-US" sz="1800">
              <a:latin typeface="Calibri" charset="0"/>
            </a:endParaRPr>
          </a:p>
          <a:p>
            <a:pPr lvl="1"/>
            <a:r>
              <a:rPr lang="de-DE" altLang="en-US" sz="1600">
                <a:latin typeface="Calibri" charset="0"/>
              </a:rPr>
              <a:t>Phone book</a:t>
            </a:r>
            <a:endParaRPr lang="de-DE" altLang="en-US" sz="1600">
              <a:latin typeface="Calibri" charset="0"/>
            </a:endParaRPr>
          </a:p>
          <a:p>
            <a:pPr lvl="1"/>
            <a:r>
              <a:rPr lang="de-DE" altLang="en-US" sz="1600">
                <a:latin typeface="Calibri" charset="0"/>
              </a:rPr>
              <a:t>Student records </a:t>
            </a:r>
            <a:endParaRPr lang="de-DE" altLang="en-US" sz="1600">
              <a:latin typeface="Calibri" charset="0"/>
            </a:endParaRPr>
          </a:p>
          <a:p>
            <a:pPr lvl="0"/>
            <a:r>
              <a:rPr lang="de-DE" altLang="en-US" sz="1775">
                <a:latin typeface="Calibri" charset="0"/>
              </a:rPr>
              <a:t>Relational databases vs non-relational databases (graph, documents, key-value, columnar, semantic)</a:t>
            </a:r>
            <a:endParaRPr lang="de-DE" altLang="en-US" sz="1775">
              <a:latin typeface="Calibri" charset="0"/>
            </a:endParaRPr>
          </a:p>
          <a:p>
            <a:pPr lvl="0"/>
            <a:r>
              <a:rPr lang="de-DE" altLang="en-US" sz="1775">
                <a:latin typeface="Calibri" charset="0"/>
              </a:rPr>
              <a:t>Structured Query Language (SQL) is the standard language to query relational databases</a:t>
            </a:r>
            <a:endParaRPr lang="de-DE" altLang="en-US" sz="1775">
              <a:latin typeface="Calibri" charset="0"/>
            </a:endParaRPr>
          </a:p>
        </p:txBody>
      </p:sp>
      <p:pic>
        <p:nvPicPr>
          <p:cNvPr id="6" name="Picture 5" descr="Screenshot from 2023-10-08 12-29-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5030" y="553085"/>
            <a:ext cx="5821680" cy="2197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335" y="3495675"/>
            <a:ext cx="4330065" cy="255079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19900" y="6177280"/>
            <a:ext cx="514350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de-DE" altLang="en-US" sz="1000">
                <a:latin typeface="Calibri" charset="0"/>
              </a:rPr>
              <a:t>Source : https://www.tibco.com/reference-center/what-is-a-logical-data-model</a:t>
            </a:r>
            <a:endParaRPr lang="de-DE" altLang="en-US" sz="1000">
              <a:latin typeface="Calibri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699885" y="2814955"/>
            <a:ext cx="507682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de-DE" altLang="en-US" sz="900">
                <a:latin typeface="Calibri" charset="0"/>
              </a:rPr>
              <a:t>Source: https://www.xenonstack.com/hubfs/xenonstack-types-of-databases-tools.png</a:t>
            </a:r>
            <a:endParaRPr lang="de-DE" altLang="en-US" sz="900">
              <a:latin typeface="Calibri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Online biological databases</a:t>
            </a:r>
            <a:endParaRPr lang="de-DE" altLang="en-US">
              <a:latin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020" y="1457960"/>
            <a:ext cx="6042025" cy="216217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5121275" y="3685540"/>
            <a:ext cx="11791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sz="1200">
                <a:latin typeface="Calibri" charset="0"/>
              </a:rPr>
              <a:t>(Amid, 2020)</a:t>
            </a:r>
            <a:endParaRPr lang="de-DE" altLang="en-US" sz="1200">
              <a:latin typeface="Calibri" charset="0"/>
            </a:endParaRPr>
          </a:p>
        </p:txBody>
      </p:sp>
      <p:pic>
        <p:nvPicPr>
          <p:cNvPr id="9" name="Picture 8" descr="Screenshot from 2023-09-29 23-54-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80" y="4018280"/>
            <a:ext cx="2813685" cy="243903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3045460" y="4116705"/>
            <a:ext cx="2333625" cy="245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r>
              <a:rPr lang="de-DE" altLang="en-US" sz="1000">
                <a:latin typeface="Calibri" charset="0"/>
              </a:rPr>
              <a:t>Databases are synchronized daily</a:t>
            </a:r>
            <a:endParaRPr lang="de-DE" altLang="en-US" sz="1000">
              <a:latin typeface="Calibri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030" y="379095"/>
            <a:ext cx="4767580" cy="240284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956425" y="6457315"/>
            <a:ext cx="5036185" cy="198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de-DE" altLang="en-US" sz="700">
                <a:latin typeface="Calibri" charset="0"/>
              </a:rPr>
              <a:t>https://www.ebi.ac.uk/training/online/courses/ena-quick-tour/what-is-ena/what-can-i-do-with-resource-name/</a:t>
            </a:r>
            <a:endParaRPr lang="de-DE" altLang="en-US" sz="700">
              <a:latin typeface="Calibri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75" y="3540125"/>
            <a:ext cx="2144395" cy="260858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7300595" y="2602865"/>
            <a:ext cx="1537970" cy="245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r>
              <a:rPr lang="de-DE" altLang="en-US" sz="1000">
                <a:latin typeface="Calibri" charset="0"/>
              </a:rPr>
              <a:t>ENA metadata model</a:t>
            </a:r>
            <a:endParaRPr lang="de-DE" altLang="en-US" sz="1000">
              <a:latin typeface="Calibri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9397365" y="5711190"/>
            <a:ext cx="2487295" cy="245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r>
              <a:rPr lang="de-DE" altLang="en-US" sz="1000">
                <a:latin typeface="Calibri" charset="0"/>
              </a:rPr>
              <a:t>ENA‘s three tiered data architecture</a:t>
            </a:r>
            <a:endParaRPr lang="de-DE" altLang="en-US" sz="1000">
              <a:latin typeface="Calibri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5419090" cy="1325880"/>
          </a:xfrm>
        </p:spPr>
        <p:txBody>
          <a:bodyPr/>
          <a:p>
            <a:r>
              <a:rPr lang="de-DE" altLang="en-US">
                <a:latin typeface="Calibri" charset="0"/>
              </a:rPr>
              <a:t>Navigating ENA data and REST APIs</a:t>
            </a:r>
            <a:endParaRPr lang="de-DE" altLang="en-US">
              <a:latin typeface="Calibri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7560" y="1421130"/>
            <a:ext cx="4766310" cy="21494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Screenshot from 2023-10-02 07-40-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850" y="579755"/>
            <a:ext cx="5077460" cy="4420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Box 9"/>
          <p:cNvSpPr txBox="1"/>
          <p:nvPr/>
        </p:nvSpPr>
        <p:spPr>
          <a:xfrm>
            <a:off x="1884680" y="3700145"/>
            <a:ext cx="3679190" cy="245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pPr algn="l"/>
            <a:r>
              <a:rPr lang="de-DE" altLang="en-US" sz="1000">
                <a:latin typeface="Calibri" charset="0"/>
              </a:rPr>
              <a:t>Web browser </a:t>
            </a:r>
            <a:r>
              <a:rPr lang="de-DE" altLang="en-US" sz="1000">
                <a:latin typeface="Calibri" charset="0"/>
                <a:hlinkClick r:id="rId3" action="ppaction://hlinkfile"/>
              </a:rPr>
              <a:t>https://www.ebi.ac.uk/ena/browser/home</a:t>
            </a:r>
            <a:endParaRPr lang="de-DE" altLang="en-US" sz="1000">
              <a:latin typeface="Calibri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403465" y="5165090"/>
            <a:ext cx="3966845" cy="55308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pPr algn="l"/>
            <a:r>
              <a:rPr lang="de-DE" altLang="en-US" sz="1000">
                <a:latin typeface="Calibri" charset="0"/>
              </a:rPr>
              <a:t>REST API for programmatic access</a:t>
            </a:r>
            <a:br>
              <a:rPr lang="de-DE" altLang="en-US" sz="1000">
                <a:latin typeface="Calibri" charset="0"/>
              </a:rPr>
            </a:br>
            <a:r>
              <a:rPr lang="de-DE" altLang="en-US" sz="1000">
                <a:latin typeface="Calibri" charset="0"/>
                <a:hlinkClick r:id="rId4" action="ppaction://hlinkfile"/>
              </a:rPr>
              <a:t>https://www.ebi.ac.uk/ena/portal/api/swagger-ui/index.html</a:t>
            </a:r>
            <a:br>
              <a:rPr lang="de-DE" altLang="en-US" sz="1000">
                <a:latin typeface="Calibri" charset="0"/>
              </a:rPr>
            </a:br>
            <a:r>
              <a:rPr lang="de-DE" altLang="en-US" sz="1000">
                <a:latin typeface="Calibri" charset="0"/>
                <a:hlinkClick r:id="rId5" action="ppaction://hlinkfile"/>
              </a:rPr>
              <a:t>https://www.ebi.ac.uk/ena/browser/api/swagger-ui.html</a:t>
            </a:r>
            <a:endParaRPr lang="de-DE" altLang="en-US" sz="1000">
              <a:latin typeface="Calibri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819910" y="6116320"/>
            <a:ext cx="3207385" cy="4603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pPr algn="l"/>
            <a:r>
              <a:rPr lang="de-DE" altLang="en-US" sz="2400">
                <a:latin typeface="Calibri" charset="0"/>
              </a:rPr>
              <a:t>Practical use case 1</a:t>
            </a:r>
            <a:endParaRPr lang="de-DE" altLang="en-US" sz="2400">
              <a:latin typeface="Calibri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264785" y="5810885"/>
            <a:ext cx="610552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200"/>
              <a:t>https://ena-docs.readthedocs.io/en/latest/retrieval/programmatic-access.html</a:t>
            </a:r>
            <a:endParaRPr lang="en-US" sz="1200"/>
          </a:p>
        </p:txBody>
      </p:sp>
      <p:sp>
        <p:nvSpPr>
          <p:cNvPr id="9" name="Text Box 8"/>
          <p:cNvSpPr txBox="1"/>
          <p:nvPr/>
        </p:nvSpPr>
        <p:spPr>
          <a:xfrm>
            <a:off x="749300" y="4178300"/>
            <a:ext cx="48145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1000" b="1">
                <a:latin typeface="Calibri" charset="0"/>
              </a:rPr>
              <a:t>API</a:t>
            </a:r>
            <a:r>
              <a:rPr lang="de-DE" altLang="en-US" sz="1000">
                <a:latin typeface="Calibri" charset="0"/>
              </a:rPr>
              <a:t>: Application Programming Interface</a:t>
            </a:r>
            <a:endParaRPr lang="de-DE" altLang="en-US" sz="1000">
              <a:latin typeface="Calibri" charset="0"/>
            </a:endParaRPr>
          </a:p>
          <a:p>
            <a:r>
              <a:rPr lang="de-DE" altLang="en-US" sz="1000" b="1">
                <a:latin typeface="Calibri" charset="0"/>
              </a:rPr>
              <a:t>REST</a:t>
            </a:r>
            <a:r>
              <a:rPr lang="de-DE" altLang="en-US" sz="1000">
                <a:latin typeface="Calibri" charset="0"/>
              </a:rPr>
              <a:t>: Representational State Transfer</a:t>
            </a:r>
            <a:endParaRPr lang="de-DE" altLang="en-US" sz="1000">
              <a:latin typeface="Calibri" charset="0"/>
            </a:endParaRPr>
          </a:p>
          <a:p>
            <a:endParaRPr lang="de-DE" altLang="en-US" sz="1000">
              <a:latin typeface="Calibri" charset="0"/>
            </a:endParaRPr>
          </a:p>
          <a:p>
            <a:r>
              <a:rPr lang="de-DE" altLang="en-US" sz="1000">
                <a:latin typeface="Calibri" charset="0"/>
              </a:rPr>
              <a:t>REST is a software architecture, the one used by the World Wide Web, and it can be summarised in stateless systems</a:t>
            </a:r>
            <a:endParaRPr lang="de-DE" altLang="en-US" sz="1000">
              <a:latin typeface="Calibri" charset="0"/>
            </a:endParaRPr>
          </a:p>
          <a:p>
            <a:endParaRPr lang="de-DE" altLang="en-US" sz="1000">
              <a:latin typeface="Calibri" charset="0"/>
            </a:endParaRPr>
          </a:p>
          <a:p>
            <a:r>
              <a:rPr lang="de-DE" altLang="en-US" sz="1000">
                <a:latin typeface="Calibri" charset="0"/>
              </a:rPr>
              <a:t>An API is used to programmatically access a resource</a:t>
            </a:r>
            <a:endParaRPr lang="de-DE" altLang="en-US" sz="1000">
              <a:latin typeface="Calibri" charset="0"/>
            </a:endParaRPr>
          </a:p>
          <a:p>
            <a:endParaRPr lang="de-DE" altLang="en-US" sz="1000">
              <a:latin typeface="Calibri" charset="0"/>
            </a:endParaRPr>
          </a:p>
          <a:p>
            <a:r>
              <a:rPr lang="de-DE" altLang="en-US" sz="1000">
                <a:latin typeface="Calibri" charset="0"/>
              </a:rPr>
              <a:t>REST APIs are the current state of the art to access online databases programmatically</a:t>
            </a:r>
            <a:endParaRPr lang="de-DE" altLang="en-US" sz="1000">
              <a:latin typeface="Calibri" charset="0"/>
            </a:endParaRPr>
          </a:p>
          <a:p>
            <a:endParaRPr lang="de-DE" altLang="en-US" sz="1000">
              <a:latin typeface="Calibri" charset="0"/>
            </a:endParaRPr>
          </a:p>
          <a:p>
            <a:endParaRPr lang="de-DE" altLang="en-US" sz="1000">
              <a:latin typeface="Calibri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Outline of session</a:t>
            </a:r>
            <a:endParaRPr lang="de-DE" altLang="en-US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>
                <a:sym typeface="+mn-ea"/>
              </a:rPr>
              <a:t>Version control with git</a:t>
            </a:r>
            <a:endParaRPr lang="en-US" sz="2000"/>
          </a:p>
          <a:p>
            <a:r>
              <a:rPr lang="de-DE" altLang="en-US">
                <a:latin typeface="Calibri" charset="0"/>
              </a:rPr>
              <a:t>Online biological databases</a:t>
            </a:r>
            <a:endParaRPr lang="de-DE" altLang="en-US">
              <a:latin typeface="Calibri" charset="0"/>
            </a:endParaRPr>
          </a:p>
          <a:p>
            <a:r>
              <a:rPr lang="de-DE" altLang="en-US">
                <a:latin typeface="Calibri" charset="0"/>
              </a:rPr>
              <a:t>Online genome browsers</a:t>
            </a:r>
            <a:endParaRPr lang="de-DE" altLang="en-US">
              <a:latin typeface="Calibri" charset="0"/>
            </a:endParaRPr>
          </a:p>
          <a:p>
            <a:endParaRPr lang="de-DE" altLang="en-US">
              <a:latin typeface="Calibri" charset="0"/>
            </a:endParaRPr>
          </a:p>
          <a:p>
            <a:r>
              <a:rPr lang="de-DE" altLang="en-US" u="sng">
                <a:latin typeface="Calibri" charset="0"/>
              </a:rPr>
              <a:t>Demos</a:t>
            </a:r>
            <a:endParaRPr lang="de-DE" altLang="en-US" u="sng">
              <a:latin typeface="Calibri" charset="0"/>
            </a:endParaRPr>
          </a:p>
          <a:p>
            <a:pPr lvl="1"/>
            <a:r>
              <a:rPr lang="de-DE" altLang="en-US" sz="1800">
                <a:latin typeface="Calibri" charset="0"/>
              </a:rPr>
              <a:t>Using Git version control system</a:t>
            </a:r>
            <a:endParaRPr lang="de-DE" altLang="en-US" sz="1800">
              <a:latin typeface="Calibri" charset="0"/>
            </a:endParaRPr>
          </a:p>
          <a:p>
            <a:pPr lvl="1"/>
            <a:r>
              <a:rPr lang="de-DE" altLang="en-US">
                <a:latin typeface="Calibri" charset="0"/>
              </a:rPr>
              <a:t>U</a:t>
            </a:r>
            <a:r>
              <a:rPr lang="en-US"/>
              <a:t>sing biological databases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" name="Group 17"/>
          <p:cNvGrpSpPr/>
          <p:nvPr/>
        </p:nvGrpSpPr>
        <p:grpSpPr>
          <a:xfrm>
            <a:off x="513825" y="3863340"/>
            <a:ext cx="3242282" cy="2632529"/>
            <a:chOff x="1031" y="2253"/>
            <a:chExt cx="6176" cy="5014"/>
          </a:xfrm>
        </p:grpSpPr>
        <p:pic>
          <p:nvPicPr>
            <p:cNvPr id="16" name="Content Placeholder 5" descr="Screenshot from 2023-09-29 07-04-3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32" y="2253"/>
              <a:ext cx="6175" cy="41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 Box 20"/>
            <p:cNvSpPr txBox="1"/>
            <p:nvPr/>
          </p:nvSpPr>
          <p:spPr>
            <a:xfrm>
              <a:off x="1031" y="6566"/>
              <a:ext cx="6176" cy="7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sz="900">
                  <a:hlinkClick r:id="rId2" action="ppaction://hlinkfile"/>
                </a:rPr>
                <a:t>https://ngdc.cncb.ac.cn/databasecommons/</a:t>
              </a:r>
              <a:br>
                <a:rPr lang="en-US" sz="900"/>
              </a:br>
              <a:r>
                <a:rPr lang="de-DE" altLang="en-US" sz="900">
                  <a:latin typeface="Calibri" charset="0"/>
                </a:rPr>
                <a:t>(Ma, 2022)</a:t>
              </a:r>
              <a:endParaRPr lang="de-DE" altLang="en-US" sz="900">
                <a:latin typeface="Calibri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More and more biological databases</a:t>
            </a:r>
            <a:endParaRPr lang="de-DE" altLang="en-US">
              <a:latin typeface="Calibri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40360" y="1221740"/>
            <a:ext cx="3780790" cy="2440940"/>
            <a:chOff x="3906" y="6590"/>
            <a:chExt cx="5954" cy="3844"/>
          </a:xfrm>
        </p:grpSpPr>
        <p:pic>
          <p:nvPicPr>
            <p:cNvPr id="14" name="Content Placeholder 3" descr="Screenshot from 2023-09-29 06-54-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1" y="6590"/>
              <a:ext cx="4934" cy="340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Text Box 14"/>
            <p:cNvSpPr txBox="1"/>
            <p:nvPr/>
          </p:nvSpPr>
          <p:spPr>
            <a:xfrm>
              <a:off x="3906" y="10121"/>
              <a:ext cx="5954" cy="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sz="700">
                  <a:hlinkClick r:id="rId4" action="ppaction://hlinkfile"/>
                </a:rPr>
                <a:t>https://academic.oup.com/bioinformaticsadvances/pages/instructions-to-authors</a:t>
              </a:r>
              <a:endParaRPr lang="en-US" sz="700"/>
            </a:p>
          </p:txBody>
        </p:sp>
      </p:grpSp>
      <p:pic>
        <p:nvPicPr>
          <p:cNvPr id="24" name="Picture 23" descr="Screenshot from 2023-10-02 23-29-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475" y="258445"/>
            <a:ext cx="3157855" cy="152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Text Box 24"/>
          <p:cNvSpPr txBox="1"/>
          <p:nvPr/>
        </p:nvSpPr>
        <p:spPr>
          <a:xfrm>
            <a:off x="7737475" y="1844040"/>
            <a:ext cx="3163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de-DE" altLang="en-US" sz="900">
                <a:latin typeface="Calibri" charset="0"/>
                <a:hlinkClick r:id="rId6" action="ppaction://hlinkfile"/>
              </a:rPr>
              <a:t>https://gnomad.broadinstitute.org/</a:t>
            </a:r>
            <a:r>
              <a:rPr lang="de-DE" altLang="en-US" sz="900">
                <a:latin typeface="Calibri" charset="0"/>
              </a:rPr>
              <a:t> (Karczewski, 2020)</a:t>
            </a:r>
            <a:endParaRPr lang="de-DE" altLang="en-US" sz="900">
              <a:latin typeface="Calibri" charset="0"/>
            </a:endParaRPr>
          </a:p>
        </p:txBody>
      </p:sp>
      <p:pic>
        <p:nvPicPr>
          <p:cNvPr id="26" name="Picture 25" descr="Screenshot from 2023-10-02 23-35-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9385" y="2346325"/>
            <a:ext cx="3121025" cy="16586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 Box 26"/>
          <p:cNvSpPr txBox="1"/>
          <p:nvPr/>
        </p:nvSpPr>
        <p:spPr>
          <a:xfrm>
            <a:off x="7828280" y="4046855"/>
            <a:ext cx="310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de-DE" altLang="en-US" sz="900">
                <a:latin typeface="Calibri" charset="0"/>
                <a:hlinkClick r:id="rId8" action="ppaction://hlinkfile"/>
              </a:rPr>
              <a:t>https://cancer.sanger.ac.uk/cosmic</a:t>
            </a:r>
            <a:br>
              <a:rPr lang="de-DE" altLang="en-US" sz="900">
                <a:latin typeface="Calibri" charset="0"/>
              </a:rPr>
            </a:br>
            <a:r>
              <a:rPr lang="de-DE" altLang="en-US" sz="900">
                <a:latin typeface="Calibri" charset="0"/>
              </a:rPr>
              <a:t>(Tate, 2019)</a:t>
            </a:r>
            <a:endParaRPr lang="de-DE" altLang="en-US" sz="900">
              <a:latin typeface="Calibri" charset="0"/>
            </a:endParaRPr>
          </a:p>
        </p:txBody>
      </p:sp>
      <p:pic>
        <p:nvPicPr>
          <p:cNvPr id="29" name="Picture 28" descr="Screenshot from 2023-10-02 23-41-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9385" y="4574540"/>
            <a:ext cx="3169920" cy="17418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 Box 29"/>
          <p:cNvSpPr txBox="1"/>
          <p:nvPr/>
        </p:nvSpPr>
        <p:spPr>
          <a:xfrm>
            <a:off x="7827645" y="6379210"/>
            <a:ext cx="3121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de-DE" altLang="en-US" sz="900">
                <a:latin typeface="Calibri" charset="0"/>
                <a:hlinkClick r:id="rId8" action="ppaction://hlinkfile"/>
              </a:rPr>
              <a:t>https://www.ebi.ac.uk/ipd/</a:t>
            </a:r>
            <a:br>
              <a:rPr lang="de-DE" altLang="en-US" sz="900">
                <a:latin typeface="Calibri" charset="0"/>
              </a:rPr>
            </a:br>
            <a:r>
              <a:rPr lang="de-DE" altLang="en-US" sz="900">
                <a:latin typeface="Calibri" charset="0"/>
              </a:rPr>
              <a:t>(Robinson, 2013)</a:t>
            </a:r>
            <a:endParaRPr lang="de-DE" altLang="en-US" sz="900">
              <a:latin typeface="Calibri" charset="0"/>
            </a:endParaRPr>
          </a:p>
        </p:txBody>
      </p:sp>
      <p:pic>
        <p:nvPicPr>
          <p:cNvPr id="31" name="Picture 30" descr="Screenshot from 2023-10-02 23-53-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5300" y="1276350"/>
            <a:ext cx="3046730" cy="2282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 Box 31"/>
          <p:cNvSpPr txBox="1"/>
          <p:nvPr/>
        </p:nvSpPr>
        <p:spPr>
          <a:xfrm>
            <a:off x="4305300" y="3605530"/>
            <a:ext cx="3046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de-DE" altLang="en-US" sz="900">
                <a:latin typeface="Calibri" charset="0"/>
                <a:hlinkClick r:id="rId11" action="ppaction://hlinkfile"/>
              </a:rPr>
              <a:t>https://www.iedb.org/</a:t>
            </a:r>
            <a:br>
              <a:rPr lang="de-DE" altLang="en-US" sz="900">
                <a:latin typeface="Calibri" charset="0"/>
                <a:hlinkClick r:id="rId11" action="ppaction://hlinkfile"/>
              </a:rPr>
            </a:br>
            <a:r>
              <a:rPr lang="de-DE" altLang="en-US" sz="900">
                <a:latin typeface="Calibri" charset="0"/>
              </a:rPr>
              <a:t>(Vita, 2019)</a:t>
            </a:r>
            <a:endParaRPr lang="de-DE" altLang="en-US" sz="900">
              <a:latin typeface="Calibri" charset="0"/>
            </a:endParaRPr>
          </a:p>
        </p:txBody>
      </p:sp>
      <p:pic>
        <p:nvPicPr>
          <p:cNvPr id="33" name="Picture 32" descr="Screenshot from 2023-10-03 00-03-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71975" y="4104640"/>
            <a:ext cx="2913380" cy="2274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Text Box 33"/>
          <p:cNvSpPr txBox="1"/>
          <p:nvPr/>
        </p:nvSpPr>
        <p:spPr>
          <a:xfrm>
            <a:off x="4371975" y="6417945"/>
            <a:ext cx="2914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de-DE" altLang="en-US" sz="900">
                <a:latin typeface="Calibri" charset="0"/>
                <a:hlinkClick r:id="rId13" action="ppaction://hlinkfile"/>
              </a:rPr>
              <a:t>https://beacon-network.elixir-europe.org/</a:t>
            </a:r>
            <a:br>
              <a:rPr lang="de-DE" altLang="en-US" sz="900">
                <a:latin typeface="Calibri" charset="0"/>
                <a:hlinkClick r:id="rId13" action="ppaction://hlinkfile"/>
              </a:rPr>
            </a:br>
            <a:r>
              <a:rPr lang="de-DE" altLang="en-US" sz="900">
                <a:latin typeface="Calibri" charset="0"/>
              </a:rPr>
              <a:t>(Rueda, 2022)</a:t>
            </a:r>
            <a:endParaRPr lang="de-DE" altLang="en-US" sz="900">
              <a:latin typeface="Calibri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Demo - using biological databases</a:t>
            </a:r>
            <a:endParaRPr lang="de-DE" altLang="en-US">
              <a:latin typeface="Calibri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An overview of ENA and Ensembl</a:t>
            </a:r>
            <a:endParaRPr lang="de-DE" altLang="en-US">
              <a:latin typeface="Calibri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  <a:sym typeface="+mn-ea"/>
              </a:rPr>
              <a:t>Genome browsers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Online genome browsers</a:t>
            </a:r>
            <a:endParaRPr lang="de-DE" altLang="en-US">
              <a:latin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0690" y="4762500"/>
            <a:ext cx="1937385" cy="6273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5" y="1663700"/>
            <a:ext cx="5966460" cy="3103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663700"/>
            <a:ext cx="5165725" cy="3104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560" y="4847590"/>
            <a:ext cx="1599565" cy="4362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Demo - using genome browsers</a:t>
            </a:r>
            <a:endParaRPr lang="de-DE" altLang="en-US">
              <a:latin typeface="Calibri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An overview of Ensembl genome browser</a:t>
            </a:r>
            <a:endParaRPr lang="de-DE" altLang="en-US">
              <a:latin typeface="Calibri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Bibliography and further reading</a:t>
            </a:r>
            <a:endParaRPr lang="de-DE" altLang="en-US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de-DE" altLang="en-US">
                <a:latin typeface="Calibri" charset="0"/>
                <a:sym typeface="+mn-ea"/>
              </a:rPr>
              <a:t>Collection of Git exercises: </a:t>
            </a:r>
            <a:r>
              <a:rPr lang="de-DE" altLang="en-US">
                <a:latin typeface="Calibri" charset="0"/>
                <a:sym typeface="+mn-ea"/>
                <a:hlinkClick r:id="rId1" action="ppaction://hlinkfile"/>
              </a:rPr>
              <a:t>https://github.com/eficode-academy/git-katas</a:t>
            </a:r>
            <a:endParaRPr lang="de-DE" altLang="en-US">
              <a:latin typeface="Calibri" charset="0"/>
              <a:sym typeface="+mn-ea"/>
            </a:endParaRPr>
          </a:p>
          <a:p>
            <a:r>
              <a:rPr lang="de-DE" altLang="en-US">
                <a:latin typeface="Calibri" charset="0"/>
                <a:sym typeface="+mn-ea"/>
              </a:rPr>
              <a:t>Tutorial on git: </a:t>
            </a:r>
            <a:r>
              <a:rPr lang="en-US">
                <a:sym typeface="+mn-ea"/>
                <a:hlinkClick r:id="rId2" action="ppaction://hlinkfile"/>
              </a:rPr>
              <a:t>https://swcarpentry.github.io/git-novice/10-open/index.html</a:t>
            </a:r>
            <a:endParaRPr lang="en-US"/>
          </a:p>
          <a:p>
            <a:r>
              <a:rPr lang="de-DE" altLang="en-US">
                <a:latin typeface="Calibri" charset="0"/>
                <a:sym typeface="+mn-ea"/>
              </a:rPr>
              <a:t>How to foster open science with Git: </a:t>
            </a:r>
            <a:r>
              <a:rPr lang="en-US">
                <a:sym typeface="+mn-ea"/>
                <a:hlinkClick r:id="rId3" action="ppaction://hlinkfile"/>
              </a:rPr>
              <a:t>https://opensource.com/article/19/2/open-science-git</a:t>
            </a:r>
            <a:endParaRPr lang="en-US"/>
          </a:p>
          <a:p>
            <a:r>
              <a:rPr lang="de-DE" altLang="en-US">
                <a:latin typeface="Calibri" charset="0"/>
                <a:sym typeface="+mn-ea"/>
              </a:rPr>
              <a:t>Using Git with RStudio: </a:t>
            </a:r>
            <a:r>
              <a:rPr lang="en-US">
                <a:sym typeface="+mn-ea"/>
                <a:hlinkClick r:id="rId4" action="ppaction://hlinkfile"/>
              </a:rPr>
              <a:t>https://jennybc.github.io/2014-05-12-ubc/ubc-r/session03_git.html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Version control with git</a:t>
            </a:r>
            <a:endParaRPr lang="de-DE">
              <a:latin typeface="Calibri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charset="0"/>
              </a:rPr>
              <a:t>Git and Version Control Systems</a:t>
            </a:r>
            <a:endParaRPr lang="de-DE" altLang="en-US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5895975" cy="4351655"/>
          </a:xfrm>
        </p:spPr>
        <p:txBody>
          <a:bodyPr>
            <a:normAutofit fontScale="70000"/>
          </a:bodyPr>
          <a:lstStyle/>
          <a:p>
            <a:r>
              <a:rPr lang="de-DE" altLang="en-US">
                <a:latin typeface="Calibri" charset="0"/>
              </a:rPr>
              <a:t>Git is a </a:t>
            </a:r>
            <a:r>
              <a:rPr lang="de-DE" altLang="en-US" b="1">
                <a:latin typeface="Calibri" charset="0"/>
              </a:rPr>
              <a:t>Version Control System (VCS)</a:t>
            </a:r>
            <a:r>
              <a:rPr lang="de-DE" altLang="en-US">
                <a:latin typeface="Calibri" charset="0"/>
              </a:rPr>
              <a:t> used to track changes in files</a:t>
            </a:r>
            <a:endParaRPr lang="de-DE" altLang="en-US">
              <a:latin typeface="Calibri" charset="0"/>
            </a:endParaRPr>
          </a:p>
          <a:p>
            <a:r>
              <a:rPr lang="de-DE" altLang="en-US">
                <a:latin typeface="Calibri" charset="0"/>
              </a:rPr>
              <a:t>The main particularities are that:</a:t>
            </a:r>
            <a:endParaRPr lang="de-DE" altLang="en-US">
              <a:latin typeface="Calibri" charset="0"/>
            </a:endParaRPr>
          </a:p>
          <a:p>
            <a:pPr lvl="1"/>
            <a:r>
              <a:rPr lang="de-DE" altLang="en-US" sz="1800">
                <a:latin typeface="Calibri" charset="0"/>
              </a:rPr>
              <a:t>Git is distributed instead of centralized</a:t>
            </a:r>
            <a:endParaRPr lang="de-DE" altLang="en-US" sz="1800">
              <a:latin typeface="Calibri" charset="0"/>
            </a:endParaRPr>
          </a:p>
          <a:p>
            <a:pPr lvl="1"/>
            <a:r>
              <a:rPr lang="de-DE" altLang="en-US">
                <a:latin typeface="Calibri" charset="0"/>
              </a:rPr>
              <a:t>Git can work without network connection</a:t>
            </a:r>
            <a:endParaRPr lang="de-DE" altLang="en-US">
              <a:latin typeface="Calibri" charset="0"/>
            </a:endParaRPr>
          </a:p>
          <a:p>
            <a:r>
              <a:rPr lang="de-DE" altLang="en-US">
                <a:latin typeface="Calibri" charset="0"/>
              </a:rPr>
              <a:t>Git was </a:t>
            </a:r>
            <a:r>
              <a:rPr lang="de-DE" altLang="en-US" b="1">
                <a:latin typeface="Calibri" charset="0"/>
              </a:rPr>
              <a:t>developed in 2005 by Linus Torvalds</a:t>
            </a:r>
            <a:endParaRPr lang="de-DE" altLang="en-US">
              <a:latin typeface="Calibri" charset="0"/>
            </a:endParaRPr>
          </a:p>
          <a:p>
            <a:r>
              <a:rPr lang="de-DE" altLang="en-US">
                <a:latin typeface="Calibri" charset="0"/>
              </a:rPr>
              <a:t>Other VCSs have existed for many years: Subversion (2000), CVS (1990), Perforce (1995). And finally Mercurial (2005) which is very similar to git</a:t>
            </a:r>
            <a:endParaRPr lang="de-DE" altLang="en-US">
              <a:latin typeface="Calibri" charset="0"/>
            </a:endParaRPr>
          </a:p>
          <a:p>
            <a:endParaRPr lang="de-DE" altLang="en-US">
              <a:latin typeface="Calibri" charset="0"/>
            </a:endParaRPr>
          </a:p>
          <a:p>
            <a:r>
              <a:rPr lang="de-DE" altLang="en-US">
                <a:latin typeface="Calibri" charset="0"/>
              </a:rPr>
              <a:t>Even though VCSs were initially targetting software source code, they can be repurposed for any type of file as far the files are relatively small </a:t>
            </a:r>
            <a:endParaRPr lang="de-DE" altLang="en-US">
              <a:latin typeface="Calibri" charset="0"/>
            </a:endParaRPr>
          </a:p>
          <a:p>
            <a:pPr lvl="1"/>
            <a:r>
              <a:rPr lang="de-DE" altLang="en-US" b="1">
                <a:latin typeface="Calibri" charset="0"/>
              </a:rPr>
              <a:t>Some MBs max</a:t>
            </a:r>
            <a:r>
              <a:rPr lang="de-DE" altLang="en-US">
                <a:latin typeface="Calibri" charset="0"/>
              </a:rPr>
              <a:t>, it is still good for images and small PDFs, but it is certainly not fit for FASTQ or BAM files</a:t>
            </a:r>
            <a:endParaRPr lang="de-DE" altLang="en-US">
              <a:latin typeface="Calibri" charset="0"/>
            </a:endParaRPr>
          </a:p>
          <a:p>
            <a:pPr lvl="1"/>
            <a:r>
              <a:rPr lang="de-DE" altLang="en-US">
                <a:latin typeface="Calibri" charset="0"/>
              </a:rPr>
              <a:t>Git LFS (Large File Storage) is a Git extension to hold larger files</a:t>
            </a:r>
            <a:endParaRPr lang="de-DE" altLang="en-US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0665" y="1825625"/>
            <a:ext cx="1817370" cy="759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930" y="3332480"/>
            <a:ext cx="5095875" cy="2240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charset="0"/>
              </a:rPr>
              <a:t>Why should scientists care about Git?</a:t>
            </a:r>
            <a:endParaRPr lang="de-DE" altLang="en-US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7137400" cy="4351655"/>
          </a:xfrm>
        </p:spPr>
        <p:txBody>
          <a:bodyPr/>
          <a:lstStyle/>
          <a:p>
            <a:r>
              <a:rPr lang="de-DE" altLang="en-US">
                <a:latin typeface="Calibri" charset="0"/>
              </a:rPr>
              <a:t>Git can be used as an </a:t>
            </a:r>
            <a:r>
              <a:rPr lang="de-DE" altLang="en-US" b="1">
                <a:latin typeface="Calibri" charset="0"/>
              </a:rPr>
              <a:t>electronic lab notebook for computational work</a:t>
            </a:r>
            <a:endParaRPr lang="de-DE" altLang="en-US" b="1">
              <a:latin typeface="Calibri" charset="0"/>
            </a:endParaRPr>
          </a:p>
          <a:p>
            <a:pPr lvl="1"/>
            <a:r>
              <a:rPr lang="de-DE" altLang="en-US" sz="1800">
                <a:latin typeface="Calibri" charset="0"/>
              </a:rPr>
              <a:t>By computational work I mean everything you do in a computer, also writing</a:t>
            </a:r>
            <a:endParaRPr lang="de-DE" altLang="en-US" b="1">
              <a:latin typeface="Calibri" charset="0"/>
            </a:endParaRPr>
          </a:p>
          <a:p>
            <a:r>
              <a:rPr lang="de-DE" altLang="en-US">
                <a:latin typeface="Calibri" charset="0"/>
              </a:rPr>
              <a:t>Objectives</a:t>
            </a:r>
            <a:endParaRPr lang="de-DE" altLang="en-US">
              <a:latin typeface="Calibri" charset="0"/>
            </a:endParaRPr>
          </a:p>
          <a:p>
            <a:pPr lvl="1"/>
            <a:r>
              <a:rPr lang="de-DE" altLang="en-US">
                <a:latin typeface="Calibri" charset="0"/>
              </a:rPr>
              <a:t>Make **iterative** results reproducible through time</a:t>
            </a:r>
            <a:endParaRPr lang="de-DE" altLang="en-US">
              <a:latin typeface="Calibri" charset="0"/>
            </a:endParaRPr>
          </a:p>
          <a:p>
            <a:pPr lvl="1"/>
            <a:r>
              <a:rPr lang="de-DE" altLang="en-US">
                <a:latin typeface="Calibri" charset="0"/>
              </a:rPr>
              <a:t>Foster collaboration and shared understanding</a:t>
            </a:r>
            <a:endParaRPr lang="de-DE" altLang="en-US">
              <a:latin typeface="Calibri" charset="0"/>
            </a:endParaRPr>
          </a:p>
          <a:p>
            <a:pPr lvl="1"/>
            <a:r>
              <a:rPr lang="de-DE" altLang="en-US">
                <a:latin typeface="Calibri" charset="0"/>
              </a:rPr>
              <a:t>Enable auditing</a:t>
            </a:r>
            <a:endParaRPr lang="de-DE" altLang="en-US">
              <a:latin typeface="Calibri" charset="0"/>
            </a:endParaRPr>
          </a:p>
          <a:p>
            <a:pPr lvl="1"/>
            <a:endParaRPr lang="de-DE" altLang="en-US">
              <a:latin typeface="Calibri" charset="0"/>
            </a:endParaRPr>
          </a:p>
          <a:p>
            <a:pPr lvl="0"/>
            <a:r>
              <a:rPr lang="de-DE" altLang="en-US" sz="2000">
                <a:highlight>
                  <a:srgbClr val="FFFF00"/>
                </a:highlight>
                <a:latin typeface="Calibri" charset="0"/>
              </a:rPr>
              <a:t>Why should I make my code open?</a:t>
            </a:r>
            <a:endParaRPr lang="de-DE" altLang="en-US">
              <a:latin typeface="Calibri" charset="0"/>
            </a:endParaRPr>
          </a:p>
          <a:p>
            <a:pPr lvl="1"/>
            <a:r>
              <a:rPr lang="de-DE" altLang="en-US">
                <a:latin typeface="Calibri" charset="0"/>
              </a:rPr>
              <a:t>Making code citable and reusable</a:t>
            </a:r>
            <a:endParaRPr lang="de-DE" altLang="en-US">
              <a:latin typeface="Calibri" charset="0"/>
            </a:endParaRPr>
          </a:p>
          <a:p>
            <a:pPr lvl="1"/>
            <a:r>
              <a:rPr lang="de-DE" altLang="en-US">
                <a:latin typeface="Calibri" charset="0"/>
              </a:rPr>
              <a:t>Increase citations</a:t>
            </a:r>
            <a:endParaRPr lang="de-DE" altLang="en-US">
              <a:latin typeface="Calibri" charset="0"/>
            </a:endParaRPr>
          </a:p>
          <a:p>
            <a:pPr lvl="1"/>
            <a:r>
              <a:rPr lang="de-DE" altLang="en-US">
                <a:latin typeface="Calibri" charset="0"/>
                <a:sym typeface="+mn-ea"/>
              </a:rPr>
              <a:t>Obtain feedback from the community</a:t>
            </a:r>
            <a:endParaRPr lang="de-DE" altLang="en-US">
              <a:latin typeface="Calibri" charset="0"/>
            </a:endParaRPr>
          </a:p>
          <a:p>
            <a:pPr lvl="1"/>
            <a:endParaRPr lang="de-DE" altLang="en-US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8645" y="1825625"/>
            <a:ext cx="3199765" cy="42665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charset="0"/>
              </a:rPr>
              <a:t>Services based on Git</a:t>
            </a:r>
            <a:endParaRPr lang="de-DE" altLang="en-US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24305"/>
            <a:ext cx="10515600" cy="4752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altLang="en-US">
                <a:latin typeface="Calibri" charset="0"/>
              </a:rPr>
              <a:t>Different services to host git repositories exist</a:t>
            </a:r>
            <a:endParaRPr lang="de-DE" altLang="en-US">
              <a:latin typeface="Calibri" charset="0"/>
            </a:endParaRPr>
          </a:p>
          <a:p>
            <a:r>
              <a:rPr lang="de-DE" altLang="en-US">
                <a:latin typeface="Calibri" charset="0"/>
              </a:rPr>
              <a:t>GitHub</a:t>
            </a:r>
            <a:endParaRPr lang="de-DE" altLang="en-US">
              <a:latin typeface="Calibri" charset="0"/>
            </a:endParaRPr>
          </a:p>
          <a:p>
            <a:r>
              <a:rPr lang="de-DE" altLang="en-US">
                <a:latin typeface="Calibri" charset="0"/>
              </a:rPr>
              <a:t>GitLab</a:t>
            </a:r>
            <a:endParaRPr lang="de-DE" altLang="en-US">
              <a:latin typeface="Calibri" charset="0"/>
            </a:endParaRPr>
          </a:p>
          <a:p>
            <a:r>
              <a:rPr lang="de-DE" altLang="en-US">
                <a:latin typeface="Calibri" charset="0"/>
              </a:rPr>
              <a:t>BitBucket</a:t>
            </a:r>
            <a:endParaRPr lang="de-DE" altLang="en-US">
              <a:latin typeface="Calibri" charset="0"/>
            </a:endParaRPr>
          </a:p>
          <a:p>
            <a:r>
              <a:rPr lang="de-DE" altLang="en-US">
                <a:latin typeface="Calibri" charset="0"/>
              </a:rPr>
              <a:t>Sourceforge</a:t>
            </a:r>
            <a:endParaRPr lang="de-DE" altLang="en-US">
              <a:latin typeface="Calibri" charset="0"/>
            </a:endParaRPr>
          </a:p>
          <a:p>
            <a:endParaRPr lang="de-DE" altLang="en-US">
              <a:latin typeface="Calibri" charset="0"/>
            </a:endParaRPr>
          </a:p>
          <a:p>
            <a:pPr marL="0" indent="0">
              <a:buNone/>
            </a:pPr>
            <a:endParaRPr lang="de-DE" altLang="en-US">
              <a:latin typeface="Calibri" charset="0"/>
            </a:endParaRPr>
          </a:p>
          <a:p>
            <a:pPr marL="0" indent="0">
              <a:buNone/>
            </a:pPr>
            <a:r>
              <a:rPr lang="de-DE" altLang="en-US">
                <a:latin typeface="Calibri" charset="0"/>
              </a:rPr>
              <a:t>This makes it possible to migrate between any of these or mirror repositories in different services.</a:t>
            </a:r>
            <a:endParaRPr lang="de-DE" altLang="en-US">
              <a:latin typeface="Calibri" charset="0"/>
            </a:endParaRPr>
          </a:p>
          <a:p>
            <a:pPr marL="0" indent="0">
              <a:buNone/>
            </a:pPr>
            <a:endParaRPr lang="de-DE" altLang="en-US">
              <a:latin typeface="Calibri" charset="0"/>
            </a:endParaRPr>
          </a:p>
          <a:p>
            <a:pPr marL="0" indent="0">
              <a:buNone/>
            </a:pPr>
            <a:r>
              <a:rPr lang="de-DE" altLang="en-US">
                <a:latin typeface="Calibri" charset="0"/>
              </a:rPr>
              <a:t>These services offer more functionality beyond Git, but this is out of the scope of this tutorial.</a:t>
            </a:r>
            <a:endParaRPr lang="de-DE" altLang="en-US">
              <a:latin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2575" y="563245"/>
            <a:ext cx="598805" cy="58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220" y="1477010"/>
            <a:ext cx="486410" cy="486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215" y="2292985"/>
            <a:ext cx="567055" cy="567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215" y="3189605"/>
            <a:ext cx="2233295" cy="3524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charset="0"/>
              </a:rPr>
              <a:t>The basic commands</a:t>
            </a:r>
            <a:endParaRPr lang="de-DE" altLang="en-US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34465"/>
            <a:ext cx="10515600" cy="4742815"/>
          </a:xfrm>
        </p:spPr>
        <p:txBody>
          <a:bodyPr>
            <a:noAutofit/>
          </a:bodyPr>
          <a:lstStyle/>
          <a:p>
            <a:r>
              <a:rPr lang="de-DE" altLang="en-US" sz="1200" i="1">
                <a:latin typeface="Calibri" charset="0"/>
              </a:rPr>
              <a:t>git init</a:t>
            </a:r>
            <a:r>
              <a:rPr lang="de-DE" altLang="en-US" sz="1200">
                <a:latin typeface="Calibri" charset="0"/>
              </a:rPr>
              <a:t> </a:t>
            </a:r>
            <a:endParaRPr lang="de-DE" altLang="en-US" sz="1200">
              <a:latin typeface="Calibri" charset="0"/>
            </a:endParaRPr>
          </a:p>
          <a:p>
            <a:pPr lvl="1"/>
            <a:r>
              <a:rPr lang="de-DE" altLang="en-US" sz="1200">
                <a:latin typeface="Calibri" charset="0"/>
              </a:rPr>
              <a:t>used to initialize a repository</a:t>
            </a:r>
            <a:endParaRPr lang="de-DE" altLang="en-US" sz="1200">
              <a:latin typeface="Calibri" charset="0"/>
            </a:endParaRPr>
          </a:p>
          <a:p>
            <a:pPr lvl="1"/>
            <a:r>
              <a:rPr lang="de-DE" altLang="en-US" sz="1200">
                <a:latin typeface="Calibri" charset="0"/>
              </a:rPr>
              <a:t>this converts a folder in a git repository</a:t>
            </a:r>
            <a:endParaRPr lang="de-DE" altLang="en-US" sz="1200">
              <a:latin typeface="Calibri" charset="0"/>
            </a:endParaRPr>
          </a:p>
          <a:p>
            <a:pPr lvl="0"/>
            <a:r>
              <a:rPr lang="de-DE" altLang="en-US" sz="1400" b="1" i="1">
                <a:latin typeface="Calibri" charset="0"/>
              </a:rPr>
              <a:t>git status</a:t>
            </a:r>
            <a:endParaRPr lang="de-DE" altLang="en-US" sz="1400">
              <a:latin typeface="Calibri" charset="0"/>
            </a:endParaRPr>
          </a:p>
          <a:p>
            <a:pPr lvl="1"/>
            <a:r>
              <a:rPr lang="de-DE" altLang="en-US" sz="1200">
                <a:latin typeface="Calibri" charset="0"/>
              </a:rPr>
              <a:t>shows if there have been any changes on tracked files</a:t>
            </a:r>
            <a:endParaRPr lang="de-DE" altLang="en-US" sz="1200">
              <a:latin typeface="Calibri" charset="0"/>
            </a:endParaRPr>
          </a:p>
          <a:p>
            <a:pPr lvl="1"/>
            <a:r>
              <a:rPr lang="de-DE" altLang="en-US" sz="1200">
                <a:latin typeface="Calibri" charset="0"/>
              </a:rPr>
              <a:t>shows if any new file has been added</a:t>
            </a:r>
            <a:endParaRPr lang="de-DE" altLang="en-US" sz="1200">
              <a:latin typeface="Calibri" charset="0"/>
            </a:endParaRPr>
          </a:p>
          <a:p>
            <a:pPr lvl="1"/>
            <a:r>
              <a:rPr lang="de-DE" altLang="en-US" sz="1200">
                <a:latin typeface="Calibri" charset="0"/>
              </a:rPr>
              <a:t>shows if any tracked file has been deleted</a:t>
            </a:r>
            <a:endParaRPr lang="de-DE" altLang="en-US" sz="1200">
              <a:latin typeface="Calibri" charset="0"/>
            </a:endParaRPr>
          </a:p>
          <a:p>
            <a:pPr lvl="0"/>
            <a:r>
              <a:rPr lang="de-DE" altLang="en-US" sz="1400" b="1" i="1">
                <a:latin typeface="Calibri" charset="0"/>
              </a:rPr>
              <a:t>git add &lt;file&gt;</a:t>
            </a:r>
            <a:endParaRPr lang="de-DE" altLang="en-US" sz="1400">
              <a:latin typeface="Calibri" charset="0"/>
            </a:endParaRPr>
          </a:p>
          <a:p>
            <a:pPr lvl="1"/>
            <a:r>
              <a:rPr lang="de-DE" altLang="en-US" sz="1200">
                <a:latin typeface="Calibri" charset="0"/>
              </a:rPr>
              <a:t>used to start tracking a new file</a:t>
            </a:r>
            <a:endParaRPr lang="de-DE" altLang="en-US" sz="1200">
              <a:latin typeface="Calibri" charset="0"/>
            </a:endParaRPr>
          </a:p>
          <a:p>
            <a:pPr lvl="1"/>
            <a:r>
              <a:rPr lang="de-DE" altLang="en-US" sz="1200">
                <a:latin typeface="Calibri" charset="0"/>
              </a:rPr>
              <a:t>stage changes in a changed file</a:t>
            </a:r>
            <a:endParaRPr lang="de-DE" altLang="en-US" sz="1200">
              <a:latin typeface="Calibri" charset="0"/>
            </a:endParaRPr>
          </a:p>
          <a:p>
            <a:pPr lvl="0"/>
            <a:r>
              <a:rPr lang="de-DE" altLang="en-US" sz="1400" b="1" i="1">
                <a:latin typeface="Calibri" charset="0"/>
              </a:rPr>
              <a:t>git commit -m ‘a memorable commit message’</a:t>
            </a:r>
            <a:endParaRPr lang="de-DE" altLang="en-US" sz="1400" b="1">
              <a:latin typeface="Calibri" charset="0"/>
            </a:endParaRPr>
          </a:p>
          <a:p>
            <a:pPr lvl="1"/>
            <a:r>
              <a:rPr lang="de-DE" altLang="en-US" sz="1200">
                <a:latin typeface="Calibri" charset="0"/>
              </a:rPr>
              <a:t>records staged changes in the repository</a:t>
            </a:r>
            <a:endParaRPr lang="de-DE" altLang="en-US" sz="1200">
              <a:latin typeface="Calibri" charset="0"/>
            </a:endParaRPr>
          </a:p>
          <a:p>
            <a:pPr lvl="0"/>
            <a:r>
              <a:rPr lang="de-DE" altLang="en-US" sz="1400" b="1" i="1">
                <a:latin typeface="Calibri" charset="0"/>
              </a:rPr>
              <a:t>git checkout &lt;file&gt;</a:t>
            </a:r>
            <a:endParaRPr lang="de-DE" altLang="en-US" sz="1400">
              <a:latin typeface="Calibri" charset="0"/>
            </a:endParaRPr>
          </a:p>
          <a:p>
            <a:pPr lvl="1"/>
            <a:r>
              <a:rPr lang="de-DE" altLang="en-US" sz="1200">
                <a:latin typeface="Calibri" charset="0"/>
              </a:rPr>
              <a:t>undo uncommited changes to a file</a:t>
            </a:r>
            <a:endParaRPr lang="de-DE" altLang="en-US" sz="1200">
              <a:latin typeface="Calibri" charset="0"/>
            </a:endParaRPr>
          </a:p>
          <a:p>
            <a:pPr lvl="0"/>
            <a:r>
              <a:rPr lang="de-DE" altLang="en-US" sz="1400" i="1">
                <a:latin typeface="Calibri" charset="0"/>
              </a:rPr>
              <a:t>git push origin master</a:t>
            </a:r>
            <a:endParaRPr lang="de-DE" altLang="en-US" sz="1400">
              <a:latin typeface="Calibri" charset="0"/>
            </a:endParaRPr>
          </a:p>
          <a:p>
            <a:pPr lvl="1"/>
            <a:r>
              <a:rPr lang="de-DE" altLang="en-US" sz="1200">
                <a:latin typeface="Calibri" charset="0"/>
              </a:rPr>
              <a:t>upload changes to the remote repository</a:t>
            </a:r>
            <a:endParaRPr lang="de-DE" altLang="en-US" sz="1200">
              <a:latin typeface="Calibri" charset="0"/>
            </a:endParaRPr>
          </a:p>
          <a:p>
            <a:pPr lvl="1"/>
            <a:r>
              <a:rPr lang="de-DE" altLang="en-US" sz="1200">
                <a:latin typeface="Calibri" charset="0"/>
              </a:rPr>
              <a:t>until a push happens, commits are only kept locally</a:t>
            </a:r>
            <a:endParaRPr lang="de-DE" altLang="en-US" sz="1200">
              <a:latin typeface="Calibri" charset="0"/>
            </a:endParaRPr>
          </a:p>
          <a:p>
            <a:pPr lvl="0"/>
            <a:r>
              <a:rPr lang="de-DE" altLang="en-US" sz="1400" i="1">
                <a:latin typeface="Calibri" charset="0"/>
              </a:rPr>
              <a:t>git pull origin master</a:t>
            </a:r>
            <a:endParaRPr lang="de-DE" altLang="en-US" sz="1400">
              <a:latin typeface="Calibri" charset="0"/>
            </a:endParaRPr>
          </a:p>
          <a:p>
            <a:pPr lvl="1"/>
            <a:r>
              <a:rPr lang="de-DE" altLang="en-US" sz="1200">
                <a:latin typeface="Calibri" charset="0"/>
              </a:rPr>
              <a:t>download changes from the remote repository</a:t>
            </a:r>
            <a:endParaRPr lang="de-DE" altLang="en-US" sz="1200">
              <a:latin typeface="Calibri" charset="0"/>
            </a:endParaRPr>
          </a:p>
        </p:txBody>
      </p:sp>
      <p:sp>
        <p:nvSpPr>
          <p:cNvPr id="6" name="Right Bracket 5"/>
          <p:cNvSpPr/>
          <p:nvPr/>
        </p:nvSpPr>
        <p:spPr>
          <a:xfrm>
            <a:off x="5868035" y="2127885"/>
            <a:ext cx="75565" cy="2893695"/>
          </a:xfrm>
          <a:prstGeom prst="righ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/>
          <p:cNvSpPr/>
          <p:nvPr/>
        </p:nvSpPr>
        <p:spPr>
          <a:xfrm>
            <a:off x="5868035" y="5097780"/>
            <a:ext cx="76200" cy="1376680"/>
          </a:xfrm>
          <a:prstGeom prst="righ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161405" y="3322320"/>
            <a:ext cx="28917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>
                <a:latin typeface="Calibri" charset="0"/>
              </a:rPr>
              <a:t>making commits locally</a:t>
            </a:r>
            <a:endParaRPr lang="de-DE" altLang="en-US">
              <a:latin typeface="Calibri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161405" y="5523865"/>
            <a:ext cx="46355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>
                <a:latin typeface="Calibri" charset="0"/>
              </a:rPr>
              <a:t>communicating with remote repository</a:t>
            </a:r>
            <a:endParaRPr lang="de-DE" altLang="en-US">
              <a:latin typeface="Calibri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267575" y="765810"/>
            <a:ext cx="40671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80604020202020204" pitchFamily="34" charset="0"/>
              <a:buNone/>
            </a:pPr>
            <a:r>
              <a:rPr lang="en-US"/>
              <a:t>Checkout existing branch</a:t>
            </a: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b="1"/>
              <a:t>git checkout &lt;branch&gt;</a:t>
            </a:r>
            <a:endParaRPr lang="en-US" b="1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  <a:p>
            <a:pPr indent="0">
              <a:buFont typeface="Arial" panose="02080604020202020204" pitchFamily="34" charset="0"/>
              <a:buNone/>
            </a:pPr>
            <a:r>
              <a:rPr lang="en-US"/>
              <a:t>Create new branch and checkout</a:t>
            </a: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b="1"/>
              <a:t>git checkout -b &lt;branch&gt;</a:t>
            </a:r>
            <a:endParaRPr 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charset="0"/>
              </a:rPr>
              <a:t>The commit history and diff a file</a:t>
            </a:r>
            <a:endParaRPr lang="de-DE" altLang="en-US">
              <a:latin typeface="Calibri" charset="0"/>
            </a:endParaRPr>
          </a:p>
        </p:txBody>
      </p:sp>
      <p:pic>
        <p:nvPicPr>
          <p:cNvPr id="4" name="Content Placeholder 3" descr="Screenshot from 2021-10-12 12-33-4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64860" y="1282065"/>
            <a:ext cx="6014085" cy="484505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/>
        </p:nvSpPr>
        <p:spPr>
          <a:xfrm>
            <a:off x="647700" y="1434465"/>
            <a:ext cx="5217795" cy="4742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altLang="en-US" sz="1600">
                <a:latin typeface="Calibri" charset="0"/>
              </a:rPr>
              <a:t>Every commit is a complete snapshot of the repository and every file at that point in time can be retrieved</a:t>
            </a:r>
            <a:endParaRPr lang="de-DE" altLang="en-US" sz="1600">
              <a:latin typeface="Calibri" charset="0"/>
            </a:endParaRPr>
          </a:p>
          <a:p>
            <a:r>
              <a:rPr lang="de-DE" altLang="en-US" sz="1600">
                <a:latin typeface="Calibri" charset="0"/>
              </a:rPr>
              <a:t>Git is still efficient in terms of storage, because it only keep the differences between files</a:t>
            </a:r>
            <a:endParaRPr lang="de-DE" altLang="en-US" sz="1600">
              <a:latin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225165"/>
            <a:ext cx="5015865" cy="3589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charset="0"/>
              </a:rPr>
              <a:t>Tags</a:t>
            </a:r>
            <a:endParaRPr lang="de-DE" altLang="en-US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0081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de-DE" altLang="en-US">
                <a:latin typeface="Calibri" charset="0"/>
              </a:rPr>
              <a:t>Tags are just marks on relevant commits to facilitate the navigation of the commit history. They are normally used for releases</a:t>
            </a:r>
            <a:endParaRPr lang="de-DE" altLang="en-US">
              <a:latin typeface="Calibri" charset="0"/>
            </a:endParaRPr>
          </a:p>
        </p:txBody>
      </p:sp>
      <p:pic>
        <p:nvPicPr>
          <p:cNvPr id="4" name="Picture 3" descr="Screenshot from 2021-10-12 12-51-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7735" y="2352675"/>
            <a:ext cx="6257925" cy="4276725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9" idx="3"/>
          </p:cNvCxnSpPr>
          <p:nvPr/>
        </p:nvCxnSpPr>
        <p:spPr>
          <a:xfrm>
            <a:off x="3804920" y="2959735"/>
            <a:ext cx="1081405" cy="9906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3246755" y="2775585"/>
            <a:ext cx="5581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>
                <a:latin typeface="Calibri" charset="0"/>
              </a:rPr>
              <a:t>tag</a:t>
            </a:r>
            <a:endParaRPr lang="de-DE" altLang="en-US">
              <a:latin typeface="Calibri" charset="0"/>
            </a:endParaRPr>
          </a:p>
        </p:txBody>
      </p:sp>
      <p:cxnSp>
        <p:nvCxnSpPr>
          <p:cNvPr id="5" name="Straight Arrow Connector 4"/>
          <p:cNvCxnSpPr>
            <a:stCxn id="6" idx="3"/>
          </p:cNvCxnSpPr>
          <p:nvPr/>
        </p:nvCxnSpPr>
        <p:spPr>
          <a:xfrm flipV="1">
            <a:off x="3804920" y="3321685"/>
            <a:ext cx="1101725" cy="25463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2757805" y="3392170"/>
            <a:ext cx="10471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>
                <a:latin typeface="Calibri" charset="0"/>
              </a:rPr>
              <a:t>commit</a:t>
            </a:r>
            <a:endParaRPr lang="de-DE" altLang="en-US">
              <a:latin typeface="Calibri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8361</Words>
  <Application>WPS Presentation</Application>
  <PresentationFormat>宽屏</PresentationFormat>
  <Paragraphs>267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Arial</vt:lpstr>
      <vt:lpstr>SimSun</vt:lpstr>
      <vt:lpstr>Wingdings</vt:lpstr>
      <vt:lpstr>DejaVu Sans</vt:lpstr>
      <vt:lpstr>Calibri</vt:lpstr>
      <vt:lpstr>Microsoft YaHei</vt:lpstr>
      <vt:lpstr>Droid Sans Fallback</vt:lpstr>
      <vt:lpstr>Arial Unicode MS</vt:lpstr>
      <vt:lpstr>Arial Black</vt:lpstr>
      <vt:lpstr>SimSun</vt:lpstr>
      <vt:lpstr>FreeMono</vt:lpstr>
      <vt:lpstr>OpenSymbol</vt:lpstr>
      <vt:lpstr>Office Theme</vt:lpstr>
      <vt:lpstr>Introduction to Bioinformatics</vt:lpstr>
      <vt:lpstr>Outline of session</vt:lpstr>
      <vt:lpstr>Version control with git</vt:lpstr>
      <vt:lpstr>Git and Version Control Systems</vt:lpstr>
      <vt:lpstr>Why should scientists care about Git?</vt:lpstr>
      <vt:lpstr>Services based on Git</vt:lpstr>
      <vt:lpstr>The basic commands</vt:lpstr>
      <vt:lpstr>The commit history and diff a file</vt:lpstr>
      <vt:lpstr>Tags</vt:lpstr>
      <vt:lpstr>Branching - stable branch and under construction branch</vt:lpstr>
      <vt:lpstr>Branching - supporting multiple contributors</vt:lpstr>
      <vt:lpstr>Branching - the whole thing</vt:lpstr>
      <vt:lpstr>How to tell Git to ignore some files</vt:lpstr>
      <vt:lpstr>Some more advanced Git, GitLab and GitHub features</vt:lpstr>
      <vt:lpstr>Demo - using Git</vt:lpstr>
      <vt:lpstr>Online biological databases</vt:lpstr>
      <vt:lpstr>What is a database?</vt:lpstr>
      <vt:lpstr>Online biological databases</vt:lpstr>
      <vt:lpstr>Navigating ENA data and REST APIs</vt:lpstr>
      <vt:lpstr>More and more biological databases</vt:lpstr>
      <vt:lpstr>Demo - using biological databases</vt:lpstr>
      <vt:lpstr>Genome browsers</vt:lpstr>
      <vt:lpstr>Online genome browsers</vt:lpstr>
      <vt:lpstr>Demo - using genome browsers</vt:lpstr>
      <vt:lpstr>Bibliography and further reading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priesgo</cp:lastModifiedBy>
  <cp:revision>19</cp:revision>
  <dcterms:created xsi:type="dcterms:W3CDTF">2023-10-11T04:06:54Z</dcterms:created>
  <dcterms:modified xsi:type="dcterms:W3CDTF">2023-10-11T04:06:54Z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1033-11.1.0.11704</vt:lpwstr>
  </property>
  <property fmtid="{D5CDD505-2E9C-101B-9397-08002B2CF9AE}" pid="3" name="ICV">
    <vt:lpwstr/>
  </property>
</Properties>
</file>